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0"/>
  </p:notesMasterIdLst>
  <p:sldIdLst>
    <p:sldId id="256" r:id="rId2"/>
    <p:sldId id="301" r:id="rId3"/>
    <p:sldId id="257" r:id="rId4"/>
    <p:sldId id="302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9" r:id="rId17"/>
    <p:sldId id="297" r:id="rId18"/>
    <p:sldId id="298" r:id="rId19"/>
    <p:sldId id="269" r:id="rId20"/>
    <p:sldId id="261" r:id="rId21"/>
    <p:sldId id="262" r:id="rId22"/>
    <p:sldId id="270" r:id="rId23"/>
    <p:sldId id="303" r:id="rId24"/>
    <p:sldId id="304" r:id="rId25"/>
    <p:sldId id="271" r:id="rId26"/>
    <p:sldId id="272" r:id="rId27"/>
    <p:sldId id="273" r:id="rId28"/>
    <p:sldId id="264" r:id="rId29"/>
    <p:sldId id="276" r:id="rId30"/>
    <p:sldId id="279" r:id="rId31"/>
    <p:sldId id="280" r:id="rId32"/>
    <p:sldId id="282" r:id="rId33"/>
    <p:sldId id="305" r:id="rId34"/>
    <p:sldId id="283" r:id="rId35"/>
    <p:sldId id="284" r:id="rId36"/>
    <p:sldId id="285" r:id="rId37"/>
    <p:sldId id="266" r:id="rId38"/>
    <p:sldId id="306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6" autoAdjust="0"/>
  </p:normalViewPr>
  <p:slideViewPr>
    <p:cSldViewPr snapToGrid="0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2738EC-1EE0-4D04-A199-CBB1E18DE7DB}" type="doc">
      <dgm:prSet loTypeId="urn:microsoft.com/office/officeart/2008/layout/VerticalCurvedList" loCatId="list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s-CO"/>
        </a:p>
      </dgm:t>
    </dgm:pt>
    <dgm:pt modelId="{54FA0B45-F774-4ABE-A883-82EEA2D0D318}">
      <dgm:prSet phldrT="[Texto]" custT="1"/>
      <dgm:spPr/>
      <dgm:t>
        <a:bodyPr/>
        <a:lstStyle/>
        <a:p>
          <a:r>
            <a:rPr lang="es-MX" sz="1600" dirty="0" smtClean="0">
              <a:latin typeface="Helmet"/>
            </a:rPr>
            <a:t>El VPH es el virus de transmisión sexual más común y afecta al 80% de las personas.</a:t>
          </a:r>
          <a:endParaRPr lang="es-CO" sz="1600" dirty="0"/>
        </a:p>
      </dgm:t>
    </dgm:pt>
    <dgm:pt modelId="{CEE84550-21FB-413D-925C-20984DDC5744}" type="parTrans" cxnId="{B9538E22-BCF7-45BA-8B6D-ECA0C1E0A0F4}">
      <dgm:prSet/>
      <dgm:spPr/>
      <dgm:t>
        <a:bodyPr/>
        <a:lstStyle/>
        <a:p>
          <a:endParaRPr lang="es-CO" sz="2000"/>
        </a:p>
      </dgm:t>
    </dgm:pt>
    <dgm:pt modelId="{90C17FE1-FDB4-4726-B835-48752222A4B6}" type="sibTrans" cxnId="{B9538E22-BCF7-45BA-8B6D-ECA0C1E0A0F4}">
      <dgm:prSet/>
      <dgm:spPr/>
      <dgm:t>
        <a:bodyPr/>
        <a:lstStyle/>
        <a:p>
          <a:endParaRPr lang="es-CO" sz="2000"/>
        </a:p>
      </dgm:t>
    </dgm:pt>
    <dgm:pt modelId="{924BCA9A-C353-40A4-9948-983111870197}">
      <dgm:prSet phldrT="[Texto]" custT="1"/>
      <dgm:spPr/>
      <dgm:t>
        <a:bodyPr/>
        <a:lstStyle/>
        <a:p>
          <a:r>
            <a:rPr lang="es-MX" sz="1600" b="1" dirty="0" smtClean="0"/>
            <a:t>El virus del papiloma humano (VPH) está involucrado en la mayoría de las enfermedades </a:t>
          </a:r>
          <a:r>
            <a:rPr lang="es-MX" sz="1600" b="1" dirty="0" err="1" smtClean="0"/>
            <a:t>premalignas</a:t>
          </a:r>
          <a:r>
            <a:rPr lang="es-MX" sz="1600" b="1" dirty="0" smtClean="0"/>
            <a:t> y malignas del cérvix.</a:t>
          </a:r>
          <a:endParaRPr lang="es-CO" sz="1600" dirty="0"/>
        </a:p>
      </dgm:t>
    </dgm:pt>
    <dgm:pt modelId="{6FD7EC53-C2A8-4427-895B-4A0E87A40C2C}" type="parTrans" cxnId="{A5D772D4-F076-4EBE-8024-3BBFBDF7D41C}">
      <dgm:prSet/>
      <dgm:spPr/>
      <dgm:t>
        <a:bodyPr/>
        <a:lstStyle/>
        <a:p>
          <a:endParaRPr lang="es-CO" sz="2000"/>
        </a:p>
      </dgm:t>
    </dgm:pt>
    <dgm:pt modelId="{C9DFC7D9-111E-405D-A86C-AEE3CCBD9FCB}" type="sibTrans" cxnId="{A5D772D4-F076-4EBE-8024-3BBFBDF7D41C}">
      <dgm:prSet/>
      <dgm:spPr/>
      <dgm:t>
        <a:bodyPr/>
        <a:lstStyle/>
        <a:p>
          <a:endParaRPr lang="es-CO" sz="2000"/>
        </a:p>
      </dgm:t>
    </dgm:pt>
    <dgm:pt modelId="{CCA45466-F802-48AD-92B9-18766293F22C}">
      <dgm:prSet phldrT="[Texto]" custT="1"/>
      <dgm:spPr/>
      <dgm:t>
        <a:bodyPr/>
        <a:lstStyle/>
        <a:p>
          <a:r>
            <a:rPr lang="es-MX" sz="1600" dirty="0" smtClean="0"/>
            <a:t>Los condilomas conducen a síntomas locales y en raras ocasiones causan </a:t>
          </a:r>
          <a:r>
            <a:rPr lang="es-MX" sz="1600" b="1" dirty="0" err="1" smtClean="0"/>
            <a:t>papilomatosis</a:t>
          </a:r>
          <a:r>
            <a:rPr lang="es-MX" sz="1600" b="1" dirty="0" smtClean="0"/>
            <a:t> laríngea en los infantes</a:t>
          </a:r>
          <a:r>
            <a:rPr lang="es-MX" sz="1600" dirty="0" smtClean="0"/>
            <a:t>, lo cual corresponde al 1%</a:t>
          </a:r>
          <a:r>
            <a:rPr lang="es-ES" sz="1600" dirty="0" smtClean="0"/>
            <a:t>.</a:t>
          </a:r>
          <a:endParaRPr lang="es-CO" sz="1600" dirty="0"/>
        </a:p>
      </dgm:t>
    </dgm:pt>
    <dgm:pt modelId="{44B5256F-416E-4817-9821-CDF6E3CD2CF7}" type="parTrans" cxnId="{9FFA9670-43D9-497F-9EB0-D71C8F25FE4D}">
      <dgm:prSet/>
      <dgm:spPr/>
      <dgm:t>
        <a:bodyPr/>
        <a:lstStyle/>
        <a:p>
          <a:endParaRPr lang="es-CO" sz="2000"/>
        </a:p>
      </dgm:t>
    </dgm:pt>
    <dgm:pt modelId="{37639D1D-9310-4879-A3CF-F38F3270DD5B}" type="sibTrans" cxnId="{9FFA9670-43D9-497F-9EB0-D71C8F25FE4D}">
      <dgm:prSet/>
      <dgm:spPr/>
      <dgm:t>
        <a:bodyPr/>
        <a:lstStyle/>
        <a:p>
          <a:endParaRPr lang="es-CO" sz="2000"/>
        </a:p>
      </dgm:t>
    </dgm:pt>
    <dgm:pt modelId="{D148BCC0-09F4-431F-A28F-4FBE0BA1788E}">
      <dgm:prSet custT="1"/>
      <dgm:spPr/>
      <dgm:t>
        <a:bodyPr/>
        <a:lstStyle/>
        <a:p>
          <a:r>
            <a:rPr lang="es-MX" sz="1600" dirty="0" smtClean="0"/>
            <a:t>Los tipos de VPH 6 y 11 no oncogénicos causan lesiones visibles (condilomas) en el tracto genital que pueden tener una rápida proliferación durante el embarazo en respuesta a los cambios hormonales.</a:t>
          </a:r>
          <a:endParaRPr lang="es-CO" sz="1600" dirty="0"/>
        </a:p>
      </dgm:t>
    </dgm:pt>
    <dgm:pt modelId="{B3BD499F-CDD9-46CB-961B-C013F62F24F7}" type="parTrans" cxnId="{18360BCF-3FA7-4109-AFEB-C2FCE27BBD25}">
      <dgm:prSet/>
      <dgm:spPr/>
      <dgm:t>
        <a:bodyPr/>
        <a:lstStyle/>
        <a:p>
          <a:endParaRPr lang="es-CO" sz="2000"/>
        </a:p>
      </dgm:t>
    </dgm:pt>
    <dgm:pt modelId="{800F3F2A-5DB4-403A-810A-CBA6EB29B08C}" type="sibTrans" cxnId="{18360BCF-3FA7-4109-AFEB-C2FCE27BBD25}">
      <dgm:prSet/>
      <dgm:spPr/>
      <dgm:t>
        <a:bodyPr/>
        <a:lstStyle/>
        <a:p>
          <a:endParaRPr lang="es-CO" sz="2000"/>
        </a:p>
      </dgm:t>
    </dgm:pt>
    <dgm:pt modelId="{D4ECC5C6-3E12-40EC-8666-15AC5C4F1F57}">
      <dgm:prSet custT="1"/>
      <dgm:spPr/>
      <dgm:t>
        <a:bodyPr/>
        <a:lstStyle/>
        <a:p>
          <a:r>
            <a:rPr lang="es-MX" sz="1600" dirty="0" smtClean="0"/>
            <a:t>Los tipos oncogénicos de VPH 16 y 18 son los mas comunes aún en el embarazo.</a:t>
          </a:r>
          <a:endParaRPr lang="es-CO" sz="1600" dirty="0"/>
        </a:p>
      </dgm:t>
    </dgm:pt>
    <dgm:pt modelId="{52867DBC-6082-4D94-91C7-54546473A632}" type="parTrans" cxnId="{AFC62E67-7118-4F7F-B8B1-8E5C6000E599}">
      <dgm:prSet/>
      <dgm:spPr/>
      <dgm:t>
        <a:bodyPr/>
        <a:lstStyle/>
        <a:p>
          <a:endParaRPr lang="es-CO" sz="2000"/>
        </a:p>
      </dgm:t>
    </dgm:pt>
    <dgm:pt modelId="{08012C2B-A632-47D0-86E1-5C07F181212D}" type="sibTrans" cxnId="{AFC62E67-7118-4F7F-B8B1-8E5C6000E599}">
      <dgm:prSet/>
      <dgm:spPr/>
      <dgm:t>
        <a:bodyPr/>
        <a:lstStyle/>
        <a:p>
          <a:endParaRPr lang="es-CO" sz="2000"/>
        </a:p>
      </dgm:t>
    </dgm:pt>
    <dgm:pt modelId="{E62C13D2-839A-4D88-AA8E-8B4ADEF50992}">
      <dgm:prSet custT="1"/>
      <dgm:spPr/>
      <dgm:t>
        <a:bodyPr/>
        <a:lstStyle/>
        <a:p>
          <a:r>
            <a:rPr lang="es-MX" sz="1600" dirty="0" smtClean="0"/>
            <a:t>Estudios recientes han reportado la detección de virus de </a:t>
          </a:r>
          <a:r>
            <a:rPr lang="es-MX" sz="1600" b="1" dirty="0" smtClean="0"/>
            <a:t>VPH de alto riesgo </a:t>
          </a:r>
          <a:r>
            <a:rPr lang="es-MX" sz="1600" dirty="0" smtClean="0"/>
            <a:t>por medio de DNA </a:t>
          </a:r>
          <a:r>
            <a:rPr lang="es-MX" sz="1600" b="1" dirty="0" smtClean="0"/>
            <a:t>en el 37.2% de las mujeres embarazadas y en el 14.2% de las mujeres no embarazadas.</a:t>
          </a:r>
          <a:endParaRPr lang="es-CO" sz="1600" b="1" dirty="0"/>
        </a:p>
      </dgm:t>
    </dgm:pt>
    <dgm:pt modelId="{D71773F2-30B4-4ECD-8B74-5F90AC98901E}" type="parTrans" cxnId="{16DA7BAC-22AD-4AB9-B861-CE753C3BD8A5}">
      <dgm:prSet/>
      <dgm:spPr/>
      <dgm:t>
        <a:bodyPr/>
        <a:lstStyle/>
        <a:p>
          <a:endParaRPr lang="es-CO" sz="2000"/>
        </a:p>
      </dgm:t>
    </dgm:pt>
    <dgm:pt modelId="{9CF236BB-5241-4C6F-9535-16FB7F6C0D19}" type="sibTrans" cxnId="{16DA7BAC-22AD-4AB9-B861-CE753C3BD8A5}">
      <dgm:prSet/>
      <dgm:spPr/>
      <dgm:t>
        <a:bodyPr/>
        <a:lstStyle/>
        <a:p>
          <a:endParaRPr lang="es-CO" sz="2000"/>
        </a:p>
      </dgm:t>
    </dgm:pt>
    <dgm:pt modelId="{8749A7F4-1DE7-4AB9-B9D6-2F7C337B1899}" type="pres">
      <dgm:prSet presAssocID="{F22738EC-1EE0-4D04-A199-CBB1E18DE7D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2D5708A5-9689-4994-A28E-0324DEE8DFA3}" type="pres">
      <dgm:prSet presAssocID="{F22738EC-1EE0-4D04-A199-CBB1E18DE7DB}" presName="Name1" presStyleCnt="0"/>
      <dgm:spPr/>
      <dgm:t>
        <a:bodyPr/>
        <a:lstStyle/>
        <a:p>
          <a:endParaRPr lang="es-CO"/>
        </a:p>
      </dgm:t>
    </dgm:pt>
    <dgm:pt modelId="{0F2CB607-9F2E-4232-A20D-67AAB6909FA7}" type="pres">
      <dgm:prSet presAssocID="{F22738EC-1EE0-4D04-A199-CBB1E18DE7DB}" presName="cycle" presStyleCnt="0"/>
      <dgm:spPr/>
      <dgm:t>
        <a:bodyPr/>
        <a:lstStyle/>
        <a:p>
          <a:endParaRPr lang="es-CO"/>
        </a:p>
      </dgm:t>
    </dgm:pt>
    <dgm:pt modelId="{0342FA49-A987-4BCE-B783-8DF5F5DF060E}" type="pres">
      <dgm:prSet presAssocID="{F22738EC-1EE0-4D04-A199-CBB1E18DE7DB}" presName="srcNode" presStyleLbl="node1" presStyleIdx="0" presStyleCnt="6"/>
      <dgm:spPr/>
      <dgm:t>
        <a:bodyPr/>
        <a:lstStyle/>
        <a:p>
          <a:endParaRPr lang="es-CO"/>
        </a:p>
      </dgm:t>
    </dgm:pt>
    <dgm:pt modelId="{88BE9558-03EE-492B-AD52-633A94C32474}" type="pres">
      <dgm:prSet presAssocID="{F22738EC-1EE0-4D04-A199-CBB1E18DE7DB}" presName="conn" presStyleLbl="parChTrans1D2" presStyleIdx="0" presStyleCnt="1"/>
      <dgm:spPr/>
      <dgm:t>
        <a:bodyPr/>
        <a:lstStyle/>
        <a:p>
          <a:endParaRPr lang="es-CO"/>
        </a:p>
      </dgm:t>
    </dgm:pt>
    <dgm:pt modelId="{41BF8B89-52A9-46BC-9F54-95ACC8A18B31}" type="pres">
      <dgm:prSet presAssocID="{F22738EC-1EE0-4D04-A199-CBB1E18DE7DB}" presName="extraNode" presStyleLbl="node1" presStyleIdx="0" presStyleCnt="6"/>
      <dgm:spPr/>
      <dgm:t>
        <a:bodyPr/>
        <a:lstStyle/>
        <a:p>
          <a:endParaRPr lang="es-CO"/>
        </a:p>
      </dgm:t>
    </dgm:pt>
    <dgm:pt modelId="{CB0B81F1-646C-4CCC-B478-1DF2B637F866}" type="pres">
      <dgm:prSet presAssocID="{F22738EC-1EE0-4D04-A199-CBB1E18DE7DB}" presName="dstNode" presStyleLbl="node1" presStyleIdx="0" presStyleCnt="6"/>
      <dgm:spPr/>
      <dgm:t>
        <a:bodyPr/>
        <a:lstStyle/>
        <a:p>
          <a:endParaRPr lang="es-CO"/>
        </a:p>
      </dgm:t>
    </dgm:pt>
    <dgm:pt modelId="{C11C37D7-8635-424D-AFBD-749987098515}" type="pres">
      <dgm:prSet presAssocID="{54FA0B45-F774-4ABE-A883-82EEA2D0D318}" presName="text_1" presStyleLbl="node1" presStyleIdx="0" presStyleCnt="6" custLinFactNeighborX="4288" custLinFactNeighborY="1592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4EB3524-00CD-4336-B6D0-A6807515A670}" type="pres">
      <dgm:prSet presAssocID="{54FA0B45-F774-4ABE-A883-82EEA2D0D318}" presName="accent_1" presStyleCnt="0"/>
      <dgm:spPr/>
      <dgm:t>
        <a:bodyPr/>
        <a:lstStyle/>
        <a:p>
          <a:endParaRPr lang="es-CO"/>
        </a:p>
      </dgm:t>
    </dgm:pt>
    <dgm:pt modelId="{E7C47577-D23E-4E36-A489-0CB486E67B26}" type="pres">
      <dgm:prSet presAssocID="{54FA0B45-F774-4ABE-A883-82EEA2D0D318}" presName="accentRepeatNode" presStyleLbl="solidFgAcc1" presStyleIdx="0" presStyleCnt="6" custScaleX="42262" custScaleY="39175"/>
      <dgm:spPr/>
      <dgm:t>
        <a:bodyPr/>
        <a:lstStyle/>
        <a:p>
          <a:endParaRPr lang="es-CO"/>
        </a:p>
      </dgm:t>
    </dgm:pt>
    <dgm:pt modelId="{4786F84B-2931-4DC4-B157-52CF03E683FD}" type="pres">
      <dgm:prSet presAssocID="{924BCA9A-C353-40A4-9948-983111870197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0B683F2-2BC4-4BE7-88DA-8F697384FC02}" type="pres">
      <dgm:prSet presAssocID="{924BCA9A-C353-40A4-9948-983111870197}" presName="accent_2" presStyleCnt="0"/>
      <dgm:spPr/>
      <dgm:t>
        <a:bodyPr/>
        <a:lstStyle/>
        <a:p>
          <a:endParaRPr lang="es-CO"/>
        </a:p>
      </dgm:t>
    </dgm:pt>
    <dgm:pt modelId="{1E8C21D5-DC94-45A1-8938-F230ED56AAE8}" type="pres">
      <dgm:prSet presAssocID="{924BCA9A-C353-40A4-9948-983111870197}" presName="accentRepeatNode" presStyleLbl="solidFgAcc1" presStyleIdx="1" presStyleCnt="6" custScaleX="42262" custScaleY="39175"/>
      <dgm:spPr/>
      <dgm:t>
        <a:bodyPr/>
        <a:lstStyle/>
        <a:p>
          <a:endParaRPr lang="es-CO"/>
        </a:p>
      </dgm:t>
    </dgm:pt>
    <dgm:pt modelId="{54603578-896D-44A9-A455-4468A3473A3A}" type="pres">
      <dgm:prSet presAssocID="{E62C13D2-839A-4D88-AA8E-8B4ADEF50992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B9C833C-0D01-4AAC-AD23-C3A0CF14D273}" type="pres">
      <dgm:prSet presAssocID="{E62C13D2-839A-4D88-AA8E-8B4ADEF50992}" presName="accent_3" presStyleCnt="0"/>
      <dgm:spPr/>
      <dgm:t>
        <a:bodyPr/>
        <a:lstStyle/>
        <a:p>
          <a:endParaRPr lang="es-CO"/>
        </a:p>
      </dgm:t>
    </dgm:pt>
    <dgm:pt modelId="{D9DD6A05-32E6-4D27-94AD-70B0A12E3C86}" type="pres">
      <dgm:prSet presAssocID="{E62C13D2-839A-4D88-AA8E-8B4ADEF50992}" presName="accentRepeatNode" presStyleLbl="solidFgAcc1" presStyleIdx="2" presStyleCnt="6" custScaleX="42262" custScaleY="39175"/>
      <dgm:spPr/>
      <dgm:t>
        <a:bodyPr/>
        <a:lstStyle/>
        <a:p>
          <a:endParaRPr lang="es-CO"/>
        </a:p>
      </dgm:t>
    </dgm:pt>
    <dgm:pt modelId="{22EBDAD6-922F-4260-8A55-F72DADCF1583}" type="pres">
      <dgm:prSet presAssocID="{D4ECC5C6-3E12-40EC-8666-15AC5C4F1F57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D9F7418-A784-4D06-9051-3F852102C41E}" type="pres">
      <dgm:prSet presAssocID="{D4ECC5C6-3E12-40EC-8666-15AC5C4F1F57}" presName="accent_4" presStyleCnt="0"/>
      <dgm:spPr/>
      <dgm:t>
        <a:bodyPr/>
        <a:lstStyle/>
        <a:p>
          <a:endParaRPr lang="es-CO"/>
        </a:p>
      </dgm:t>
    </dgm:pt>
    <dgm:pt modelId="{6753D06B-1E0E-431C-8B3B-F127C0531D7A}" type="pres">
      <dgm:prSet presAssocID="{D4ECC5C6-3E12-40EC-8666-15AC5C4F1F57}" presName="accentRepeatNode" presStyleLbl="solidFgAcc1" presStyleIdx="3" presStyleCnt="6" custScaleX="42262" custScaleY="39175"/>
      <dgm:spPr/>
      <dgm:t>
        <a:bodyPr/>
        <a:lstStyle/>
        <a:p>
          <a:endParaRPr lang="es-CO"/>
        </a:p>
      </dgm:t>
    </dgm:pt>
    <dgm:pt modelId="{ABFB02F8-F7C7-456F-95DB-FD9E67F28990}" type="pres">
      <dgm:prSet presAssocID="{D148BCC0-09F4-431F-A28F-4FBE0BA1788E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84626C5-11AC-48E2-8011-B501D30D2C7E}" type="pres">
      <dgm:prSet presAssocID="{D148BCC0-09F4-431F-A28F-4FBE0BA1788E}" presName="accent_5" presStyleCnt="0"/>
      <dgm:spPr/>
      <dgm:t>
        <a:bodyPr/>
        <a:lstStyle/>
        <a:p>
          <a:endParaRPr lang="es-CO"/>
        </a:p>
      </dgm:t>
    </dgm:pt>
    <dgm:pt modelId="{3ED05B9E-8B5B-49AA-8785-D949FE9CEF05}" type="pres">
      <dgm:prSet presAssocID="{D148BCC0-09F4-431F-A28F-4FBE0BA1788E}" presName="accentRepeatNode" presStyleLbl="solidFgAcc1" presStyleIdx="4" presStyleCnt="6" custScaleX="42262" custScaleY="39175"/>
      <dgm:spPr/>
      <dgm:t>
        <a:bodyPr/>
        <a:lstStyle/>
        <a:p>
          <a:endParaRPr lang="es-CO"/>
        </a:p>
      </dgm:t>
    </dgm:pt>
    <dgm:pt modelId="{BB57DB8F-C890-43DB-A2C5-CD724184A516}" type="pres">
      <dgm:prSet presAssocID="{CCA45466-F802-48AD-92B9-18766293F22C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6B6511A-7DC3-45F5-B351-0CF7020A6A77}" type="pres">
      <dgm:prSet presAssocID="{CCA45466-F802-48AD-92B9-18766293F22C}" presName="accent_6" presStyleCnt="0"/>
      <dgm:spPr/>
      <dgm:t>
        <a:bodyPr/>
        <a:lstStyle/>
        <a:p>
          <a:endParaRPr lang="es-CO"/>
        </a:p>
      </dgm:t>
    </dgm:pt>
    <dgm:pt modelId="{5D4997F5-347D-47B9-AFA6-760E04842B1E}" type="pres">
      <dgm:prSet presAssocID="{CCA45466-F802-48AD-92B9-18766293F22C}" presName="accentRepeatNode" presStyleLbl="solidFgAcc1" presStyleIdx="5" presStyleCnt="6" custScaleX="42262" custScaleY="39175"/>
      <dgm:spPr/>
      <dgm:t>
        <a:bodyPr/>
        <a:lstStyle/>
        <a:p>
          <a:endParaRPr lang="es-CO"/>
        </a:p>
      </dgm:t>
    </dgm:pt>
  </dgm:ptLst>
  <dgm:cxnLst>
    <dgm:cxn modelId="{C8F6E162-F293-478F-A3BA-B80FDC6280C9}" type="presOf" srcId="{D4ECC5C6-3E12-40EC-8666-15AC5C4F1F57}" destId="{22EBDAD6-922F-4260-8A55-F72DADCF1583}" srcOrd="0" destOrd="0" presId="urn:microsoft.com/office/officeart/2008/layout/VerticalCurvedList"/>
    <dgm:cxn modelId="{16DA7BAC-22AD-4AB9-B861-CE753C3BD8A5}" srcId="{F22738EC-1EE0-4D04-A199-CBB1E18DE7DB}" destId="{E62C13D2-839A-4D88-AA8E-8B4ADEF50992}" srcOrd="2" destOrd="0" parTransId="{D71773F2-30B4-4ECD-8B74-5F90AC98901E}" sibTransId="{9CF236BB-5241-4C6F-9535-16FB7F6C0D19}"/>
    <dgm:cxn modelId="{B9538E22-BCF7-45BA-8B6D-ECA0C1E0A0F4}" srcId="{F22738EC-1EE0-4D04-A199-CBB1E18DE7DB}" destId="{54FA0B45-F774-4ABE-A883-82EEA2D0D318}" srcOrd="0" destOrd="0" parTransId="{CEE84550-21FB-413D-925C-20984DDC5744}" sibTransId="{90C17FE1-FDB4-4726-B835-48752222A4B6}"/>
    <dgm:cxn modelId="{AFC62E67-7118-4F7F-B8B1-8E5C6000E599}" srcId="{F22738EC-1EE0-4D04-A199-CBB1E18DE7DB}" destId="{D4ECC5C6-3E12-40EC-8666-15AC5C4F1F57}" srcOrd="3" destOrd="0" parTransId="{52867DBC-6082-4D94-91C7-54546473A632}" sibTransId="{08012C2B-A632-47D0-86E1-5C07F181212D}"/>
    <dgm:cxn modelId="{336C24F0-DC6B-434D-975D-845D2F5CEEE2}" type="presOf" srcId="{90C17FE1-FDB4-4726-B835-48752222A4B6}" destId="{88BE9558-03EE-492B-AD52-633A94C32474}" srcOrd="0" destOrd="0" presId="urn:microsoft.com/office/officeart/2008/layout/VerticalCurvedList"/>
    <dgm:cxn modelId="{A5D772D4-F076-4EBE-8024-3BBFBDF7D41C}" srcId="{F22738EC-1EE0-4D04-A199-CBB1E18DE7DB}" destId="{924BCA9A-C353-40A4-9948-983111870197}" srcOrd="1" destOrd="0" parTransId="{6FD7EC53-C2A8-4427-895B-4A0E87A40C2C}" sibTransId="{C9DFC7D9-111E-405D-A86C-AEE3CCBD9FCB}"/>
    <dgm:cxn modelId="{A46F2E0B-065D-4ADC-A3C3-38CB7507CDCE}" type="presOf" srcId="{CCA45466-F802-48AD-92B9-18766293F22C}" destId="{BB57DB8F-C890-43DB-A2C5-CD724184A516}" srcOrd="0" destOrd="0" presId="urn:microsoft.com/office/officeart/2008/layout/VerticalCurvedList"/>
    <dgm:cxn modelId="{8B4E6EB3-C72C-4F00-AF0E-F98950B97996}" type="presOf" srcId="{D148BCC0-09F4-431F-A28F-4FBE0BA1788E}" destId="{ABFB02F8-F7C7-456F-95DB-FD9E67F28990}" srcOrd="0" destOrd="0" presId="urn:microsoft.com/office/officeart/2008/layout/VerticalCurvedList"/>
    <dgm:cxn modelId="{17EE52B6-6D88-4F15-A6A7-FA9970D94DC3}" type="presOf" srcId="{F22738EC-1EE0-4D04-A199-CBB1E18DE7DB}" destId="{8749A7F4-1DE7-4AB9-B9D6-2F7C337B1899}" srcOrd="0" destOrd="0" presId="urn:microsoft.com/office/officeart/2008/layout/VerticalCurvedList"/>
    <dgm:cxn modelId="{9FFA9670-43D9-497F-9EB0-D71C8F25FE4D}" srcId="{F22738EC-1EE0-4D04-A199-CBB1E18DE7DB}" destId="{CCA45466-F802-48AD-92B9-18766293F22C}" srcOrd="5" destOrd="0" parTransId="{44B5256F-416E-4817-9821-CDF6E3CD2CF7}" sibTransId="{37639D1D-9310-4879-A3CF-F38F3270DD5B}"/>
    <dgm:cxn modelId="{18360BCF-3FA7-4109-AFEB-C2FCE27BBD25}" srcId="{F22738EC-1EE0-4D04-A199-CBB1E18DE7DB}" destId="{D148BCC0-09F4-431F-A28F-4FBE0BA1788E}" srcOrd="4" destOrd="0" parTransId="{B3BD499F-CDD9-46CB-961B-C013F62F24F7}" sibTransId="{800F3F2A-5DB4-403A-810A-CBA6EB29B08C}"/>
    <dgm:cxn modelId="{E0CD2541-F331-4648-B7FA-11A5803D9AEC}" type="presOf" srcId="{924BCA9A-C353-40A4-9948-983111870197}" destId="{4786F84B-2931-4DC4-B157-52CF03E683FD}" srcOrd="0" destOrd="0" presId="urn:microsoft.com/office/officeart/2008/layout/VerticalCurvedList"/>
    <dgm:cxn modelId="{6D9CC1E5-AA10-48B5-A71F-0C67E4AF8061}" type="presOf" srcId="{54FA0B45-F774-4ABE-A883-82EEA2D0D318}" destId="{C11C37D7-8635-424D-AFBD-749987098515}" srcOrd="0" destOrd="0" presId="urn:microsoft.com/office/officeart/2008/layout/VerticalCurvedList"/>
    <dgm:cxn modelId="{392A295D-50B0-4B9F-9480-55C63C929400}" type="presOf" srcId="{E62C13D2-839A-4D88-AA8E-8B4ADEF50992}" destId="{54603578-896D-44A9-A455-4468A3473A3A}" srcOrd="0" destOrd="0" presId="urn:microsoft.com/office/officeart/2008/layout/VerticalCurvedList"/>
    <dgm:cxn modelId="{6207D0FB-36EF-4700-9771-6694E50C08E4}" type="presParOf" srcId="{8749A7F4-1DE7-4AB9-B9D6-2F7C337B1899}" destId="{2D5708A5-9689-4994-A28E-0324DEE8DFA3}" srcOrd="0" destOrd="0" presId="urn:microsoft.com/office/officeart/2008/layout/VerticalCurvedList"/>
    <dgm:cxn modelId="{0BBD150F-AFF3-4F3D-8DDE-EF0437FB908D}" type="presParOf" srcId="{2D5708A5-9689-4994-A28E-0324DEE8DFA3}" destId="{0F2CB607-9F2E-4232-A20D-67AAB6909FA7}" srcOrd="0" destOrd="0" presId="urn:microsoft.com/office/officeart/2008/layout/VerticalCurvedList"/>
    <dgm:cxn modelId="{ACFE65D4-DF3B-4C32-9B76-68B00B3225A9}" type="presParOf" srcId="{0F2CB607-9F2E-4232-A20D-67AAB6909FA7}" destId="{0342FA49-A987-4BCE-B783-8DF5F5DF060E}" srcOrd="0" destOrd="0" presId="urn:microsoft.com/office/officeart/2008/layout/VerticalCurvedList"/>
    <dgm:cxn modelId="{F50ECCC7-C22A-4B9F-8250-7CAB9F4F7AB9}" type="presParOf" srcId="{0F2CB607-9F2E-4232-A20D-67AAB6909FA7}" destId="{88BE9558-03EE-492B-AD52-633A94C32474}" srcOrd="1" destOrd="0" presId="urn:microsoft.com/office/officeart/2008/layout/VerticalCurvedList"/>
    <dgm:cxn modelId="{6B04BDF9-91BC-42D2-AE18-24194F38453A}" type="presParOf" srcId="{0F2CB607-9F2E-4232-A20D-67AAB6909FA7}" destId="{41BF8B89-52A9-46BC-9F54-95ACC8A18B31}" srcOrd="2" destOrd="0" presId="urn:microsoft.com/office/officeart/2008/layout/VerticalCurvedList"/>
    <dgm:cxn modelId="{6A0EF5AF-41E8-4659-9970-087F1AC457C2}" type="presParOf" srcId="{0F2CB607-9F2E-4232-A20D-67AAB6909FA7}" destId="{CB0B81F1-646C-4CCC-B478-1DF2B637F866}" srcOrd="3" destOrd="0" presId="urn:microsoft.com/office/officeart/2008/layout/VerticalCurvedList"/>
    <dgm:cxn modelId="{4A9ED416-B297-4DC6-93CD-7257684D89C1}" type="presParOf" srcId="{2D5708A5-9689-4994-A28E-0324DEE8DFA3}" destId="{C11C37D7-8635-424D-AFBD-749987098515}" srcOrd="1" destOrd="0" presId="urn:microsoft.com/office/officeart/2008/layout/VerticalCurvedList"/>
    <dgm:cxn modelId="{86C85ADF-A6FA-48E7-AA64-03350C6D3C81}" type="presParOf" srcId="{2D5708A5-9689-4994-A28E-0324DEE8DFA3}" destId="{04EB3524-00CD-4336-B6D0-A6807515A670}" srcOrd="2" destOrd="0" presId="urn:microsoft.com/office/officeart/2008/layout/VerticalCurvedList"/>
    <dgm:cxn modelId="{9F5455BC-8D35-4D14-88CB-79E1A043F3DA}" type="presParOf" srcId="{04EB3524-00CD-4336-B6D0-A6807515A670}" destId="{E7C47577-D23E-4E36-A489-0CB486E67B26}" srcOrd="0" destOrd="0" presId="urn:microsoft.com/office/officeart/2008/layout/VerticalCurvedList"/>
    <dgm:cxn modelId="{70F6FA65-5925-47DD-AF4F-BB02B19603D9}" type="presParOf" srcId="{2D5708A5-9689-4994-A28E-0324DEE8DFA3}" destId="{4786F84B-2931-4DC4-B157-52CF03E683FD}" srcOrd="3" destOrd="0" presId="urn:microsoft.com/office/officeart/2008/layout/VerticalCurvedList"/>
    <dgm:cxn modelId="{6605F20A-826C-4E63-9809-FFFED0F0FC77}" type="presParOf" srcId="{2D5708A5-9689-4994-A28E-0324DEE8DFA3}" destId="{50B683F2-2BC4-4BE7-88DA-8F697384FC02}" srcOrd="4" destOrd="0" presId="urn:microsoft.com/office/officeart/2008/layout/VerticalCurvedList"/>
    <dgm:cxn modelId="{0AA9D1E5-8E07-42CA-BE99-A5A49B0D217C}" type="presParOf" srcId="{50B683F2-2BC4-4BE7-88DA-8F697384FC02}" destId="{1E8C21D5-DC94-45A1-8938-F230ED56AAE8}" srcOrd="0" destOrd="0" presId="urn:microsoft.com/office/officeart/2008/layout/VerticalCurvedList"/>
    <dgm:cxn modelId="{9AC1B2D4-45BF-4094-B315-4BBB9EDBDB87}" type="presParOf" srcId="{2D5708A5-9689-4994-A28E-0324DEE8DFA3}" destId="{54603578-896D-44A9-A455-4468A3473A3A}" srcOrd="5" destOrd="0" presId="urn:microsoft.com/office/officeart/2008/layout/VerticalCurvedList"/>
    <dgm:cxn modelId="{492D9AFC-903E-4342-90D9-630D20DFA0F0}" type="presParOf" srcId="{2D5708A5-9689-4994-A28E-0324DEE8DFA3}" destId="{CB9C833C-0D01-4AAC-AD23-C3A0CF14D273}" srcOrd="6" destOrd="0" presId="urn:microsoft.com/office/officeart/2008/layout/VerticalCurvedList"/>
    <dgm:cxn modelId="{9B9E48C0-CD54-4AA3-A87E-A2595EE0C9DE}" type="presParOf" srcId="{CB9C833C-0D01-4AAC-AD23-C3A0CF14D273}" destId="{D9DD6A05-32E6-4D27-94AD-70B0A12E3C86}" srcOrd="0" destOrd="0" presId="urn:microsoft.com/office/officeart/2008/layout/VerticalCurvedList"/>
    <dgm:cxn modelId="{73C6FF8D-0ECB-4725-A88A-0C55C1D51476}" type="presParOf" srcId="{2D5708A5-9689-4994-A28E-0324DEE8DFA3}" destId="{22EBDAD6-922F-4260-8A55-F72DADCF1583}" srcOrd="7" destOrd="0" presId="urn:microsoft.com/office/officeart/2008/layout/VerticalCurvedList"/>
    <dgm:cxn modelId="{0E6DB76C-0272-43B0-9A0A-57F164964796}" type="presParOf" srcId="{2D5708A5-9689-4994-A28E-0324DEE8DFA3}" destId="{FD9F7418-A784-4D06-9051-3F852102C41E}" srcOrd="8" destOrd="0" presId="urn:microsoft.com/office/officeart/2008/layout/VerticalCurvedList"/>
    <dgm:cxn modelId="{09AC894D-6AF1-4568-87E9-DD854EA9BEC2}" type="presParOf" srcId="{FD9F7418-A784-4D06-9051-3F852102C41E}" destId="{6753D06B-1E0E-431C-8B3B-F127C0531D7A}" srcOrd="0" destOrd="0" presId="urn:microsoft.com/office/officeart/2008/layout/VerticalCurvedList"/>
    <dgm:cxn modelId="{1E7B82BD-6539-41D7-A277-ED06FCE37BE1}" type="presParOf" srcId="{2D5708A5-9689-4994-A28E-0324DEE8DFA3}" destId="{ABFB02F8-F7C7-456F-95DB-FD9E67F28990}" srcOrd="9" destOrd="0" presId="urn:microsoft.com/office/officeart/2008/layout/VerticalCurvedList"/>
    <dgm:cxn modelId="{5EFF0CE5-CC69-4161-993D-8C9FF99353D9}" type="presParOf" srcId="{2D5708A5-9689-4994-A28E-0324DEE8DFA3}" destId="{184626C5-11AC-48E2-8011-B501D30D2C7E}" srcOrd="10" destOrd="0" presId="urn:microsoft.com/office/officeart/2008/layout/VerticalCurvedList"/>
    <dgm:cxn modelId="{837894CC-8A2B-4005-A21E-69721C2DFD98}" type="presParOf" srcId="{184626C5-11AC-48E2-8011-B501D30D2C7E}" destId="{3ED05B9E-8B5B-49AA-8785-D949FE9CEF05}" srcOrd="0" destOrd="0" presId="urn:microsoft.com/office/officeart/2008/layout/VerticalCurvedList"/>
    <dgm:cxn modelId="{074E5A66-3A6D-40C8-98E8-55FF4FAC0B1C}" type="presParOf" srcId="{2D5708A5-9689-4994-A28E-0324DEE8DFA3}" destId="{BB57DB8F-C890-43DB-A2C5-CD724184A516}" srcOrd="11" destOrd="0" presId="urn:microsoft.com/office/officeart/2008/layout/VerticalCurvedList"/>
    <dgm:cxn modelId="{E69D0AC0-082E-4343-ABF9-0D909C33004B}" type="presParOf" srcId="{2D5708A5-9689-4994-A28E-0324DEE8DFA3}" destId="{86B6511A-7DC3-45F5-B351-0CF7020A6A77}" srcOrd="12" destOrd="0" presId="urn:microsoft.com/office/officeart/2008/layout/VerticalCurvedList"/>
    <dgm:cxn modelId="{B01909D2-C9AB-4794-AFD5-DA8371750F46}" type="presParOf" srcId="{86B6511A-7DC3-45F5-B351-0CF7020A6A77}" destId="{5D4997F5-347D-47B9-AFA6-760E04842B1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ACD320-2181-4538-930A-F04CFB5283A3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090E3A6A-4D76-4B87-B224-4A19B67DACE9}">
      <dgm:prSet/>
      <dgm:spPr/>
      <dgm:t>
        <a:bodyPr/>
        <a:lstStyle/>
        <a:p>
          <a:pPr rtl="0"/>
          <a:r>
            <a:rPr lang="es-CO" dirty="0" smtClean="0"/>
            <a:t>1. ¿Con qué esquema se debe realizar la tamización en mujeres que hayan iniciado actividad sexual (citología, inspección visual, pruebas moleculares) para detectar lesiones precancerosas y cáncer de cuello uterino?</a:t>
          </a:r>
          <a:endParaRPr lang="es-CO" dirty="0"/>
        </a:p>
      </dgm:t>
    </dgm:pt>
    <dgm:pt modelId="{7AF25A4C-3833-429F-A736-3E51C85606FB}" type="parTrans" cxnId="{5F3B8916-36AA-4CC8-AA8B-4ACB307E0471}">
      <dgm:prSet/>
      <dgm:spPr/>
      <dgm:t>
        <a:bodyPr/>
        <a:lstStyle/>
        <a:p>
          <a:endParaRPr lang="es-CO"/>
        </a:p>
      </dgm:t>
    </dgm:pt>
    <dgm:pt modelId="{970CDE6A-F310-436F-9534-35BEA3735D1B}" type="sibTrans" cxnId="{5F3B8916-36AA-4CC8-AA8B-4ACB307E0471}">
      <dgm:prSet/>
      <dgm:spPr/>
      <dgm:t>
        <a:bodyPr/>
        <a:lstStyle/>
        <a:p>
          <a:endParaRPr lang="es-CO"/>
        </a:p>
      </dgm:t>
    </dgm:pt>
    <dgm:pt modelId="{454DDFF7-AF2C-4757-ABA3-09DF2D0B71D9}">
      <dgm:prSet/>
      <dgm:spPr/>
      <dgm:t>
        <a:bodyPr/>
        <a:lstStyle/>
        <a:p>
          <a:pPr rtl="0"/>
          <a:r>
            <a:rPr lang="es-CO" dirty="0" smtClean="0"/>
            <a:t>2. ¿Qué intervalos debe tener dicho esquema?</a:t>
          </a:r>
          <a:endParaRPr lang="es-CO" dirty="0"/>
        </a:p>
      </dgm:t>
    </dgm:pt>
    <dgm:pt modelId="{45004593-15F5-4B9E-817B-70D63310277C}" type="parTrans" cxnId="{32200241-5D2E-431E-BC1F-4F0CA661A47F}">
      <dgm:prSet/>
      <dgm:spPr/>
      <dgm:t>
        <a:bodyPr/>
        <a:lstStyle/>
        <a:p>
          <a:endParaRPr lang="es-CO"/>
        </a:p>
      </dgm:t>
    </dgm:pt>
    <dgm:pt modelId="{5FB50975-C3FA-49E6-A318-35B20F61274B}" type="sibTrans" cxnId="{32200241-5D2E-431E-BC1F-4F0CA661A47F}">
      <dgm:prSet/>
      <dgm:spPr/>
      <dgm:t>
        <a:bodyPr/>
        <a:lstStyle/>
        <a:p>
          <a:endParaRPr lang="es-CO"/>
        </a:p>
      </dgm:t>
    </dgm:pt>
    <dgm:pt modelId="{DB361F2C-1079-4AF9-81A7-713F029A06EC}">
      <dgm:prSet/>
      <dgm:spPr/>
      <dgm:t>
        <a:bodyPr/>
        <a:lstStyle/>
        <a:p>
          <a:pPr rtl="0"/>
          <a:r>
            <a:rPr lang="es-CO" dirty="0" smtClean="0"/>
            <a:t>3. ¿A qué edades debe iniciarse y finalizarse la tamización?</a:t>
          </a:r>
          <a:endParaRPr lang="es-CO" dirty="0"/>
        </a:p>
      </dgm:t>
    </dgm:pt>
    <dgm:pt modelId="{0001B4AA-B3D6-43D3-AB2D-3E01934AF61F}" type="parTrans" cxnId="{5302A5EE-3603-4B6F-8D2E-5B2E2F03B8B2}">
      <dgm:prSet/>
      <dgm:spPr/>
      <dgm:t>
        <a:bodyPr/>
        <a:lstStyle/>
        <a:p>
          <a:endParaRPr lang="es-CO"/>
        </a:p>
      </dgm:t>
    </dgm:pt>
    <dgm:pt modelId="{6C704A29-52B3-41E3-9A11-16BC15F446F4}" type="sibTrans" cxnId="{5302A5EE-3603-4B6F-8D2E-5B2E2F03B8B2}">
      <dgm:prSet/>
      <dgm:spPr/>
      <dgm:t>
        <a:bodyPr/>
        <a:lstStyle/>
        <a:p>
          <a:endParaRPr lang="es-CO"/>
        </a:p>
      </dgm:t>
    </dgm:pt>
    <dgm:pt modelId="{2EE1920D-8561-40AC-B9D2-AC24A95B09C9}">
      <dgm:prSet/>
      <dgm:spPr/>
      <dgm:t>
        <a:bodyPr/>
        <a:lstStyle/>
        <a:p>
          <a:pPr rtl="0"/>
          <a:r>
            <a:rPr lang="es-CO" dirty="0" smtClean="0"/>
            <a:t>4. ¿Cuál estrategia de clasificación diagnóstica debe realizarse en mujeres con resultados positivos a la tamización (citología, inspección visual, pruebas moleculares)?</a:t>
          </a:r>
          <a:endParaRPr lang="es-CO" dirty="0"/>
        </a:p>
      </dgm:t>
    </dgm:pt>
    <dgm:pt modelId="{0329A499-DD24-4C3A-BFAA-D6D429507E33}" type="parTrans" cxnId="{7A399754-B082-496A-B740-9379FF78421E}">
      <dgm:prSet/>
      <dgm:spPr/>
      <dgm:t>
        <a:bodyPr/>
        <a:lstStyle/>
        <a:p>
          <a:endParaRPr lang="es-CO"/>
        </a:p>
      </dgm:t>
    </dgm:pt>
    <dgm:pt modelId="{48CBCBD3-1221-4CBC-AC9D-79C451135FC7}" type="sibTrans" cxnId="{7A399754-B082-496A-B740-9379FF78421E}">
      <dgm:prSet/>
      <dgm:spPr/>
      <dgm:t>
        <a:bodyPr/>
        <a:lstStyle/>
        <a:p>
          <a:endParaRPr lang="es-CO"/>
        </a:p>
      </dgm:t>
    </dgm:pt>
    <dgm:pt modelId="{DDCA1708-25B5-42AA-9053-1DE452D202DD}" type="pres">
      <dgm:prSet presAssocID="{ABACD320-2181-4538-930A-F04CFB5283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66F391C-D0FE-4F32-87D8-8774D4AF6C54}" type="pres">
      <dgm:prSet presAssocID="{090E3A6A-4D76-4B87-B224-4A19B67DACE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5DAA3A-3296-4378-950D-67852A4DF77F}" type="pres">
      <dgm:prSet presAssocID="{970CDE6A-F310-436F-9534-35BEA3735D1B}" presName="spacer" presStyleCnt="0"/>
      <dgm:spPr/>
      <dgm:t>
        <a:bodyPr/>
        <a:lstStyle/>
        <a:p>
          <a:endParaRPr lang="es-CO"/>
        </a:p>
      </dgm:t>
    </dgm:pt>
    <dgm:pt modelId="{54E1B146-A98D-4CEE-8CEC-A032C1056A93}" type="pres">
      <dgm:prSet presAssocID="{454DDFF7-AF2C-4757-ABA3-09DF2D0B71D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81FA8E-A47D-427C-9F9F-D01CC6F53445}" type="pres">
      <dgm:prSet presAssocID="{5FB50975-C3FA-49E6-A318-35B20F61274B}" presName="spacer" presStyleCnt="0"/>
      <dgm:spPr/>
      <dgm:t>
        <a:bodyPr/>
        <a:lstStyle/>
        <a:p>
          <a:endParaRPr lang="es-CO"/>
        </a:p>
      </dgm:t>
    </dgm:pt>
    <dgm:pt modelId="{CA8F2A62-24E3-4ADE-8250-8974BFB92793}" type="pres">
      <dgm:prSet presAssocID="{DB361F2C-1079-4AF9-81A7-713F029A06E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51D796-C1C4-4C7F-BAD1-2E70CC817FC9}" type="pres">
      <dgm:prSet presAssocID="{6C704A29-52B3-41E3-9A11-16BC15F446F4}" presName="spacer" presStyleCnt="0"/>
      <dgm:spPr/>
      <dgm:t>
        <a:bodyPr/>
        <a:lstStyle/>
        <a:p>
          <a:endParaRPr lang="es-CO"/>
        </a:p>
      </dgm:t>
    </dgm:pt>
    <dgm:pt modelId="{11152052-F91A-4254-8C6F-3D480CB6A585}" type="pres">
      <dgm:prSet presAssocID="{2EE1920D-8561-40AC-B9D2-AC24A95B09C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03040EF-BF12-4053-90F1-27BEEAEDA5BD}" type="presOf" srcId="{090E3A6A-4D76-4B87-B224-4A19B67DACE9}" destId="{D66F391C-D0FE-4F32-87D8-8774D4AF6C54}" srcOrd="0" destOrd="0" presId="urn:microsoft.com/office/officeart/2005/8/layout/vList2"/>
    <dgm:cxn modelId="{6528AF02-D46A-4B1C-ADBF-817CB9E4DB58}" type="presOf" srcId="{2EE1920D-8561-40AC-B9D2-AC24A95B09C9}" destId="{11152052-F91A-4254-8C6F-3D480CB6A585}" srcOrd="0" destOrd="0" presId="urn:microsoft.com/office/officeart/2005/8/layout/vList2"/>
    <dgm:cxn modelId="{7A399754-B082-496A-B740-9379FF78421E}" srcId="{ABACD320-2181-4538-930A-F04CFB5283A3}" destId="{2EE1920D-8561-40AC-B9D2-AC24A95B09C9}" srcOrd="3" destOrd="0" parTransId="{0329A499-DD24-4C3A-BFAA-D6D429507E33}" sibTransId="{48CBCBD3-1221-4CBC-AC9D-79C451135FC7}"/>
    <dgm:cxn modelId="{676F6F16-FA30-4012-A5BF-9068931B9368}" type="presOf" srcId="{DB361F2C-1079-4AF9-81A7-713F029A06EC}" destId="{CA8F2A62-24E3-4ADE-8250-8974BFB92793}" srcOrd="0" destOrd="0" presId="urn:microsoft.com/office/officeart/2005/8/layout/vList2"/>
    <dgm:cxn modelId="{73430C29-C18B-4616-B0AA-654997E85909}" type="presOf" srcId="{ABACD320-2181-4538-930A-F04CFB5283A3}" destId="{DDCA1708-25B5-42AA-9053-1DE452D202DD}" srcOrd="0" destOrd="0" presId="urn:microsoft.com/office/officeart/2005/8/layout/vList2"/>
    <dgm:cxn modelId="{5F3B8916-36AA-4CC8-AA8B-4ACB307E0471}" srcId="{ABACD320-2181-4538-930A-F04CFB5283A3}" destId="{090E3A6A-4D76-4B87-B224-4A19B67DACE9}" srcOrd="0" destOrd="0" parTransId="{7AF25A4C-3833-429F-A736-3E51C85606FB}" sibTransId="{970CDE6A-F310-436F-9534-35BEA3735D1B}"/>
    <dgm:cxn modelId="{351C9CFD-5ECC-4E00-95F0-4701E2BFB5BF}" type="presOf" srcId="{454DDFF7-AF2C-4757-ABA3-09DF2D0B71D9}" destId="{54E1B146-A98D-4CEE-8CEC-A032C1056A93}" srcOrd="0" destOrd="0" presId="urn:microsoft.com/office/officeart/2005/8/layout/vList2"/>
    <dgm:cxn modelId="{5302A5EE-3603-4B6F-8D2E-5B2E2F03B8B2}" srcId="{ABACD320-2181-4538-930A-F04CFB5283A3}" destId="{DB361F2C-1079-4AF9-81A7-713F029A06EC}" srcOrd="2" destOrd="0" parTransId="{0001B4AA-B3D6-43D3-AB2D-3E01934AF61F}" sibTransId="{6C704A29-52B3-41E3-9A11-16BC15F446F4}"/>
    <dgm:cxn modelId="{32200241-5D2E-431E-BC1F-4F0CA661A47F}" srcId="{ABACD320-2181-4538-930A-F04CFB5283A3}" destId="{454DDFF7-AF2C-4757-ABA3-09DF2D0B71D9}" srcOrd="1" destOrd="0" parTransId="{45004593-15F5-4B9E-817B-70D63310277C}" sibTransId="{5FB50975-C3FA-49E6-A318-35B20F61274B}"/>
    <dgm:cxn modelId="{2F8BE84C-6500-474F-974A-55B98B9C69BE}" type="presParOf" srcId="{DDCA1708-25B5-42AA-9053-1DE452D202DD}" destId="{D66F391C-D0FE-4F32-87D8-8774D4AF6C54}" srcOrd="0" destOrd="0" presId="urn:microsoft.com/office/officeart/2005/8/layout/vList2"/>
    <dgm:cxn modelId="{98EF2C61-D879-4377-A68D-9C877AF40ABD}" type="presParOf" srcId="{DDCA1708-25B5-42AA-9053-1DE452D202DD}" destId="{015DAA3A-3296-4378-950D-67852A4DF77F}" srcOrd="1" destOrd="0" presId="urn:microsoft.com/office/officeart/2005/8/layout/vList2"/>
    <dgm:cxn modelId="{72C1E283-459F-48D5-9E3C-71F1A3308BBC}" type="presParOf" srcId="{DDCA1708-25B5-42AA-9053-1DE452D202DD}" destId="{54E1B146-A98D-4CEE-8CEC-A032C1056A93}" srcOrd="2" destOrd="0" presId="urn:microsoft.com/office/officeart/2005/8/layout/vList2"/>
    <dgm:cxn modelId="{780D67A5-6793-4CFA-8A4B-7F247620E775}" type="presParOf" srcId="{DDCA1708-25B5-42AA-9053-1DE452D202DD}" destId="{8681FA8E-A47D-427C-9F9F-D01CC6F53445}" srcOrd="3" destOrd="0" presId="urn:microsoft.com/office/officeart/2005/8/layout/vList2"/>
    <dgm:cxn modelId="{5FAB85C1-30A1-4B7F-868B-133355092250}" type="presParOf" srcId="{DDCA1708-25B5-42AA-9053-1DE452D202DD}" destId="{CA8F2A62-24E3-4ADE-8250-8974BFB92793}" srcOrd="4" destOrd="0" presId="urn:microsoft.com/office/officeart/2005/8/layout/vList2"/>
    <dgm:cxn modelId="{9FC90AE8-6421-452A-A059-DE972A8CFDD4}" type="presParOf" srcId="{DDCA1708-25B5-42AA-9053-1DE452D202DD}" destId="{E451D796-C1C4-4C7F-BAD1-2E70CC817FC9}" srcOrd="5" destOrd="0" presId="urn:microsoft.com/office/officeart/2005/8/layout/vList2"/>
    <dgm:cxn modelId="{A2F6A3D5-7696-4C36-A63E-EB89DB438CA2}" type="presParOf" srcId="{DDCA1708-25B5-42AA-9053-1DE452D202DD}" destId="{11152052-F91A-4254-8C6F-3D480CB6A58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E86E8E-A15B-4821-BBD5-824D7BEFCA5D}" type="doc">
      <dgm:prSet loTypeId="urn:microsoft.com/office/officeart/2005/8/layout/vList3" loCatId="picture" qsTypeId="urn:microsoft.com/office/officeart/2005/8/quickstyle/simple1" qsCatId="simple" csTypeId="urn:microsoft.com/office/officeart/2005/8/colors/accent5_1" csCatId="accent5" phldr="1"/>
      <dgm:spPr/>
    </dgm:pt>
    <dgm:pt modelId="{8147C262-36CB-4267-A2ED-A1EE005902C1}">
      <dgm:prSet custT="1"/>
      <dgm:spPr/>
      <dgm:t>
        <a:bodyPr/>
        <a:lstStyle/>
        <a:p>
          <a:pPr algn="l"/>
          <a:r>
            <a:rPr lang="es-CO" sz="2000" b="0" dirty="0">
              <a:effectLst/>
              <a:latin typeface="+mn-lt"/>
            </a:rPr>
            <a:t>Niveles de anticuerpos neutralizantes</a:t>
          </a:r>
          <a:br>
            <a:rPr lang="es-CO" sz="2000" b="0" dirty="0">
              <a:effectLst/>
              <a:latin typeface="+mn-lt"/>
            </a:rPr>
          </a:br>
          <a:r>
            <a:rPr lang="es-CO" sz="2000" b="0" dirty="0">
              <a:effectLst/>
              <a:latin typeface="+mn-lt"/>
            </a:rPr>
            <a:t>permanecen durante el tiempo (casi 8 años)</a:t>
          </a:r>
        </a:p>
      </dgm:t>
    </dgm:pt>
    <dgm:pt modelId="{3A991B24-3625-46A3-976E-537FF1358373}" type="parTrans" cxnId="{A7392A45-DE6E-4830-BB30-7EE6B312F330}">
      <dgm:prSet/>
      <dgm:spPr/>
      <dgm:t>
        <a:bodyPr/>
        <a:lstStyle/>
        <a:p>
          <a:pPr algn="l"/>
          <a:endParaRPr lang="es-CO" sz="2000" b="0">
            <a:effectLst/>
            <a:latin typeface="Calibri" pitchFamily="34" charset="0"/>
          </a:endParaRPr>
        </a:p>
      </dgm:t>
    </dgm:pt>
    <dgm:pt modelId="{9044FAB5-B540-428A-9F8D-E8B06A10833F}" type="sibTrans" cxnId="{A7392A45-DE6E-4830-BB30-7EE6B312F330}">
      <dgm:prSet/>
      <dgm:spPr/>
      <dgm:t>
        <a:bodyPr/>
        <a:lstStyle/>
        <a:p>
          <a:pPr algn="l"/>
          <a:endParaRPr lang="es-CO" sz="2000" b="0">
            <a:effectLst/>
            <a:latin typeface="Calibri" pitchFamily="34" charset="0"/>
          </a:endParaRPr>
        </a:p>
      </dgm:t>
    </dgm:pt>
    <dgm:pt modelId="{27D45F96-44DE-4FBF-B1FF-C11B17A0F02B}">
      <dgm:prSet custT="1"/>
      <dgm:spPr/>
      <dgm:t>
        <a:bodyPr/>
        <a:lstStyle/>
        <a:p>
          <a:pPr algn="l"/>
          <a:r>
            <a:rPr lang="es-CO" sz="2000" b="0" dirty="0">
              <a:effectLst/>
              <a:latin typeface="+mn-lt"/>
            </a:rPr>
            <a:t>Son altamente efectivas para prevenir Infecciones con los tipos de VPH incluidos en la vacuna (VPH 16/18) (</a:t>
          </a:r>
          <a:r>
            <a:rPr lang="es-CO" sz="2000" b="0" dirty="0">
              <a:effectLst/>
              <a:latin typeface="+mn-lt"/>
              <a:cs typeface="Arial"/>
            </a:rPr>
            <a:t>≈</a:t>
          </a:r>
          <a:r>
            <a:rPr lang="es-CO" sz="2000" b="0" dirty="0">
              <a:effectLst/>
              <a:latin typeface="+mn-lt"/>
            </a:rPr>
            <a:t>100% )</a:t>
          </a:r>
        </a:p>
      </dgm:t>
    </dgm:pt>
    <dgm:pt modelId="{A23D4D92-F0EB-4CBF-8F77-EE1760D456B2}" type="parTrans" cxnId="{C9B1B4FD-70A1-48C1-B893-1F1DA665ACE0}">
      <dgm:prSet/>
      <dgm:spPr/>
      <dgm:t>
        <a:bodyPr/>
        <a:lstStyle/>
        <a:p>
          <a:pPr algn="l"/>
          <a:endParaRPr lang="es-CO" sz="2000" b="0">
            <a:effectLst/>
            <a:latin typeface="Calibri" pitchFamily="34" charset="0"/>
          </a:endParaRPr>
        </a:p>
      </dgm:t>
    </dgm:pt>
    <dgm:pt modelId="{79C3CEC2-B166-4B3D-A17E-C59C7AC8C98D}" type="sibTrans" cxnId="{C9B1B4FD-70A1-48C1-B893-1F1DA665ACE0}">
      <dgm:prSet/>
      <dgm:spPr/>
      <dgm:t>
        <a:bodyPr/>
        <a:lstStyle/>
        <a:p>
          <a:pPr algn="l"/>
          <a:endParaRPr lang="es-CO" sz="2000" b="0">
            <a:effectLst/>
            <a:latin typeface="Calibri" pitchFamily="34" charset="0"/>
          </a:endParaRPr>
        </a:p>
      </dgm:t>
    </dgm:pt>
    <dgm:pt modelId="{852F8172-03C3-4498-9093-6BA45496BB92}">
      <dgm:prSet phldrT="[Texto]" custT="1"/>
      <dgm:spPr/>
      <dgm:t>
        <a:bodyPr/>
        <a:lstStyle/>
        <a:p>
          <a:pPr algn="l"/>
          <a:r>
            <a:rPr lang="es-CO" sz="2000" b="0" dirty="0">
              <a:solidFill>
                <a:schemeClr val="accent3">
                  <a:lumMod val="50000"/>
                </a:schemeClr>
              </a:solidFill>
              <a:effectLst/>
              <a:latin typeface="+mn-lt"/>
            </a:rPr>
            <a:t>Reducción del número de casos de CIN 2+ y CIN 3+ asociada con los tipos de VPH incluidos en la vacuna (VPH 16/18)</a:t>
          </a:r>
          <a:endParaRPr lang="es-CO" sz="2000" b="0" dirty="0">
            <a:effectLst/>
            <a:latin typeface="+mn-lt"/>
          </a:endParaRPr>
        </a:p>
      </dgm:t>
    </dgm:pt>
    <dgm:pt modelId="{753D2730-2D8B-4B6B-9ACA-55F21C49AE6E}" type="parTrans" cxnId="{BE53E8FF-1F27-446C-B36F-EF29DE7725C0}">
      <dgm:prSet/>
      <dgm:spPr/>
      <dgm:t>
        <a:bodyPr/>
        <a:lstStyle/>
        <a:p>
          <a:pPr algn="l"/>
          <a:endParaRPr lang="es-CO" sz="2000" b="0">
            <a:effectLst/>
            <a:latin typeface="Calibri" pitchFamily="34" charset="0"/>
          </a:endParaRPr>
        </a:p>
      </dgm:t>
    </dgm:pt>
    <dgm:pt modelId="{CD727F83-AFF7-4D93-9D83-0EEC1E9C3DAC}" type="sibTrans" cxnId="{BE53E8FF-1F27-446C-B36F-EF29DE7725C0}">
      <dgm:prSet/>
      <dgm:spPr/>
      <dgm:t>
        <a:bodyPr/>
        <a:lstStyle/>
        <a:p>
          <a:pPr algn="l"/>
          <a:endParaRPr lang="es-CO" sz="2000" b="0">
            <a:effectLst/>
            <a:latin typeface="Calibri" pitchFamily="34" charset="0"/>
          </a:endParaRPr>
        </a:p>
      </dgm:t>
    </dgm:pt>
    <dgm:pt modelId="{4A4D5E98-50F4-4AF6-B87D-6EBBD028BF6B}">
      <dgm:prSet phldrT="[Texto]" custT="1"/>
      <dgm:spPr/>
      <dgm:t>
        <a:bodyPr/>
        <a:lstStyle/>
        <a:p>
          <a:pPr algn="l"/>
          <a:r>
            <a:rPr lang="es-CO" sz="2000" b="0" dirty="0">
              <a:effectLst/>
              <a:latin typeface="+mn-lt"/>
            </a:rPr>
            <a:t>Reducción del número de citologías anormales, colposcopias, procedimientos de escisión</a:t>
          </a:r>
        </a:p>
      </dgm:t>
    </dgm:pt>
    <dgm:pt modelId="{F542F63B-78D1-4583-8E60-C41D1D26B5E3}" type="parTrans" cxnId="{5239D7B3-7976-4E9F-B4C9-616186CF2FB2}">
      <dgm:prSet/>
      <dgm:spPr/>
      <dgm:t>
        <a:bodyPr/>
        <a:lstStyle/>
        <a:p>
          <a:pPr algn="l"/>
          <a:endParaRPr lang="es-CO" sz="2000" b="0">
            <a:effectLst/>
            <a:latin typeface="Calibri" pitchFamily="34" charset="0"/>
          </a:endParaRPr>
        </a:p>
      </dgm:t>
    </dgm:pt>
    <dgm:pt modelId="{1A098C76-3FC9-4C7A-93B5-187E3EE183A8}" type="sibTrans" cxnId="{5239D7B3-7976-4E9F-B4C9-616186CF2FB2}">
      <dgm:prSet/>
      <dgm:spPr/>
      <dgm:t>
        <a:bodyPr/>
        <a:lstStyle/>
        <a:p>
          <a:pPr algn="l"/>
          <a:endParaRPr lang="es-CO" sz="2000" b="0">
            <a:effectLst/>
            <a:latin typeface="Calibri" pitchFamily="34" charset="0"/>
          </a:endParaRPr>
        </a:p>
      </dgm:t>
    </dgm:pt>
    <dgm:pt modelId="{F7102F86-B34C-4AD1-9203-E2059697DF61}" type="pres">
      <dgm:prSet presAssocID="{45E86E8E-A15B-4821-BBD5-824D7BEFCA5D}" presName="linearFlow" presStyleCnt="0">
        <dgm:presLayoutVars>
          <dgm:dir/>
          <dgm:resizeHandles val="exact"/>
        </dgm:presLayoutVars>
      </dgm:prSet>
      <dgm:spPr/>
    </dgm:pt>
    <dgm:pt modelId="{ADCFDA92-40D8-4546-8F51-18CF32A9001D}" type="pres">
      <dgm:prSet presAssocID="{8147C262-36CB-4267-A2ED-A1EE005902C1}" presName="composite" presStyleCnt="0"/>
      <dgm:spPr/>
    </dgm:pt>
    <dgm:pt modelId="{BB03FE81-2A6E-4381-A6CD-9A3F827253E2}" type="pres">
      <dgm:prSet presAssocID="{8147C262-36CB-4267-A2ED-A1EE005902C1}" presName="imgShp" presStyleLbl="fgImgPlace1" presStyleIdx="0" presStyleCnt="4" custScaleX="518287" custScaleY="502891"/>
      <dgm:spPr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  <dgm:pt modelId="{65611F58-D231-4324-8EDC-05BFA39C94B6}" type="pres">
      <dgm:prSet presAssocID="{8147C262-36CB-4267-A2ED-A1EE005902C1}" presName="txShp" presStyleLbl="node1" presStyleIdx="0" presStyleCnt="4" custScaleY="387808" custLinFactNeighborX="7878" custLinFactNeighborY="-1067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FDA9208-0DE2-49FD-B240-54A24A88F9C3}" type="pres">
      <dgm:prSet presAssocID="{9044FAB5-B540-428A-9F8D-E8B06A10833F}" presName="spacing" presStyleCnt="0"/>
      <dgm:spPr/>
    </dgm:pt>
    <dgm:pt modelId="{5D51C978-A3D7-4BB3-97ED-9432A6A6D2FD}" type="pres">
      <dgm:prSet presAssocID="{27D45F96-44DE-4FBF-B1FF-C11B17A0F02B}" presName="composite" presStyleCnt="0"/>
      <dgm:spPr/>
    </dgm:pt>
    <dgm:pt modelId="{B12C96E7-222B-4A34-93FB-90108A802BA0}" type="pres">
      <dgm:prSet presAssocID="{27D45F96-44DE-4FBF-B1FF-C11B17A0F02B}" presName="imgShp" presStyleLbl="fgImgPlace1" presStyleIdx="1" presStyleCnt="4" custScaleX="518287" custScaleY="502891" custLinFactNeighborY="-15186"/>
      <dgm:spPr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C0EB3E2F-BBB7-4F67-8DD9-312DCDD14C5C}" type="pres">
      <dgm:prSet presAssocID="{27D45F96-44DE-4FBF-B1FF-C11B17A0F02B}" presName="txShp" presStyleLbl="node1" presStyleIdx="1" presStyleCnt="4" custScaleY="387808" custLinFactNeighborX="7878" custLinFactNeighborY="-1067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6FA3814-F39C-4C71-9DBA-D788EF49612E}" type="pres">
      <dgm:prSet presAssocID="{79C3CEC2-B166-4B3D-A17E-C59C7AC8C98D}" presName="spacing" presStyleCnt="0"/>
      <dgm:spPr/>
    </dgm:pt>
    <dgm:pt modelId="{0953DE1F-E11B-4423-8B71-EECFFDE95D4A}" type="pres">
      <dgm:prSet presAssocID="{852F8172-03C3-4498-9093-6BA45496BB92}" presName="composite" presStyleCnt="0"/>
      <dgm:spPr/>
    </dgm:pt>
    <dgm:pt modelId="{66985FA8-50D1-49B4-B282-546ABBBDB576}" type="pres">
      <dgm:prSet presAssocID="{852F8172-03C3-4498-9093-6BA45496BB92}" presName="imgShp" presStyleLbl="fgImgPlace1" presStyleIdx="2" presStyleCnt="4" custScaleX="518287" custScaleY="502891" custLinFactNeighborY="-15186"/>
      <dgm:spPr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F1117BA8-E87A-4FA0-B2E4-38322106A68F}" type="pres">
      <dgm:prSet presAssocID="{852F8172-03C3-4498-9093-6BA45496BB92}" presName="txShp" presStyleLbl="node1" presStyleIdx="2" presStyleCnt="4" custScaleY="387808" custLinFactNeighborX="7878" custLinFactNeighborY="-1067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3FCBA05-53AA-4030-8994-167EB6E1A231}" type="pres">
      <dgm:prSet presAssocID="{CD727F83-AFF7-4D93-9D83-0EEC1E9C3DAC}" presName="spacing" presStyleCnt="0"/>
      <dgm:spPr/>
    </dgm:pt>
    <dgm:pt modelId="{D48AA7BE-E170-48BD-B683-603310990F1B}" type="pres">
      <dgm:prSet presAssocID="{4A4D5E98-50F4-4AF6-B87D-6EBBD028BF6B}" presName="composite" presStyleCnt="0"/>
      <dgm:spPr/>
    </dgm:pt>
    <dgm:pt modelId="{9C15169C-39B8-49ED-8718-506B3180F181}" type="pres">
      <dgm:prSet presAssocID="{4A4D5E98-50F4-4AF6-B87D-6EBBD028BF6B}" presName="imgShp" presStyleLbl="fgImgPlace1" presStyleIdx="3" presStyleCnt="4" custScaleX="518287" custScaleY="502891" custLinFactNeighborY="-15186"/>
      <dgm:spPr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B9B7A1AF-4C90-45B4-BACE-FE36B64916D2}" type="pres">
      <dgm:prSet presAssocID="{4A4D5E98-50F4-4AF6-B87D-6EBBD028BF6B}" presName="txShp" presStyleLbl="node1" presStyleIdx="3" presStyleCnt="4" custScaleY="387808" custLinFactNeighborX="7878" custLinFactNeighborY="-1067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3F6D00D-C545-4F2A-B3F4-91F2EBD02B00}" type="presOf" srcId="{4A4D5E98-50F4-4AF6-B87D-6EBBD028BF6B}" destId="{B9B7A1AF-4C90-45B4-BACE-FE36B64916D2}" srcOrd="0" destOrd="0" presId="urn:microsoft.com/office/officeart/2005/8/layout/vList3"/>
    <dgm:cxn modelId="{5239D7B3-7976-4E9F-B4C9-616186CF2FB2}" srcId="{45E86E8E-A15B-4821-BBD5-824D7BEFCA5D}" destId="{4A4D5E98-50F4-4AF6-B87D-6EBBD028BF6B}" srcOrd="3" destOrd="0" parTransId="{F542F63B-78D1-4583-8E60-C41D1D26B5E3}" sibTransId="{1A098C76-3FC9-4C7A-93B5-187E3EE183A8}"/>
    <dgm:cxn modelId="{A7E95A26-685E-4471-B1F9-872FF7374002}" type="presOf" srcId="{8147C262-36CB-4267-A2ED-A1EE005902C1}" destId="{65611F58-D231-4324-8EDC-05BFA39C94B6}" srcOrd="0" destOrd="0" presId="urn:microsoft.com/office/officeart/2005/8/layout/vList3"/>
    <dgm:cxn modelId="{41FADBE8-4C25-4CEB-A454-062B8BCFB6E3}" type="presOf" srcId="{852F8172-03C3-4498-9093-6BA45496BB92}" destId="{F1117BA8-E87A-4FA0-B2E4-38322106A68F}" srcOrd="0" destOrd="0" presId="urn:microsoft.com/office/officeart/2005/8/layout/vList3"/>
    <dgm:cxn modelId="{BE53E8FF-1F27-446C-B36F-EF29DE7725C0}" srcId="{45E86E8E-A15B-4821-BBD5-824D7BEFCA5D}" destId="{852F8172-03C3-4498-9093-6BA45496BB92}" srcOrd="2" destOrd="0" parTransId="{753D2730-2D8B-4B6B-9ACA-55F21C49AE6E}" sibTransId="{CD727F83-AFF7-4D93-9D83-0EEC1E9C3DAC}"/>
    <dgm:cxn modelId="{C0E93707-6569-4B9C-891A-CA89214358F0}" type="presOf" srcId="{45E86E8E-A15B-4821-BBD5-824D7BEFCA5D}" destId="{F7102F86-B34C-4AD1-9203-E2059697DF61}" srcOrd="0" destOrd="0" presId="urn:microsoft.com/office/officeart/2005/8/layout/vList3"/>
    <dgm:cxn modelId="{C9B1B4FD-70A1-48C1-B893-1F1DA665ACE0}" srcId="{45E86E8E-A15B-4821-BBD5-824D7BEFCA5D}" destId="{27D45F96-44DE-4FBF-B1FF-C11B17A0F02B}" srcOrd="1" destOrd="0" parTransId="{A23D4D92-F0EB-4CBF-8F77-EE1760D456B2}" sibTransId="{79C3CEC2-B166-4B3D-A17E-C59C7AC8C98D}"/>
    <dgm:cxn modelId="{8813F6A3-2C34-407B-B961-9F2E1A16FF67}" type="presOf" srcId="{27D45F96-44DE-4FBF-B1FF-C11B17A0F02B}" destId="{C0EB3E2F-BBB7-4F67-8DD9-312DCDD14C5C}" srcOrd="0" destOrd="0" presId="urn:microsoft.com/office/officeart/2005/8/layout/vList3"/>
    <dgm:cxn modelId="{A7392A45-DE6E-4830-BB30-7EE6B312F330}" srcId="{45E86E8E-A15B-4821-BBD5-824D7BEFCA5D}" destId="{8147C262-36CB-4267-A2ED-A1EE005902C1}" srcOrd="0" destOrd="0" parTransId="{3A991B24-3625-46A3-976E-537FF1358373}" sibTransId="{9044FAB5-B540-428A-9F8D-E8B06A10833F}"/>
    <dgm:cxn modelId="{3B569B97-48B6-495E-9635-DC40E0927BDC}" type="presParOf" srcId="{F7102F86-B34C-4AD1-9203-E2059697DF61}" destId="{ADCFDA92-40D8-4546-8F51-18CF32A9001D}" srcOrd="0" destOrd="0" presId="urn:microsoft.com/office/officeart/2005/8/layout/vList3"/>
    <dgm:cxn modelId="{DA43904F-7FE7-48B8-B37C-DE1661F1838B}" type="presParOf" srcId="{ADCFDA92-40D8-4546-8F51-18CF32A9001D}" destId="{BB03FE81-2A6E-4381-A6CD-9A3F827253E2}" srcOrd="0" destOrd="0" presId="urn:microsoft.com/office/officeart/2005/8/layout/vList3"/>
    <dgm:cxn modelId="{2FBF41D5-319B-4A8B-98A8-6C407959C836}" type="presParOf" srcId="{ADCFDA92-40D8-4546-8F51-18CF32A9001D}" destId="{65611F58-D231-4324-8EDC-05BFA39C94B6}" srcOrd="1" destOrd="0" presId="urn:microsoft.com/office/officeart/2005/8/layout/vList3"/>
    <dgm:cxn modelId="{33F485D8-633B-41E6-BE35-9BD016482A4A}" type="presParOf" srcId="{F7102F86-B34C-4AD1-9203-E2059697DF61}" destId="{9FDA9208-0DE2-49FD-B240-54A24A88F9C3}" srcOrd="1" destOrd="0" presId="urn:microsoft.com/office/officeart/2005/8/layout/vList3"/>
    <dgm:cxn modelId="{B9794DFA-F293-4F47-9DAE-1133CFDA86F4}" type="presParOf" srcId="{F7102F86-B34C-4AD1-9203-E2059697DF61}" destId="{5D51C978-A3D7-4BB3-97ED-9432A6A6D2FD}" srcOrd="2" destOrd="0" presId="urn:microsoft.com/office/officeart/2005/8/layout/vList3"/>
    <dgm:cxn modelId="{8EE713B1-98BF-4DA8-BA6D-45027150D94E}" type="presParOf" srcId="{5D51C978-A3D7-4BB3-97ED-9432A6A6D2FD}" destId="{B12C96E7-222B-4A34-93FB-90108A802BA0}" srcOrd="0" destOrd="0" presId="urn:microsoft.com/office/officeart/2005/8/layout/vList3"/>
    <dgm:cxn modelId="{2FBCC286-D9C5-4360-A421-23099625E330}" type="presParOf" srcId="{5D51C978-A3D7-4BB3-97ED-9432A6A6D2FD}" destId="{C0EB3E2F-BBB7-4F67-8DD9-312DCDD14C5C}" srcOrd="1" destOrd="0" presId="urn:microsoft.com/office/officeart/2005/8/layout/vList3"/>
    <dgm:cxn modelId="{DE1F10F6-6F19-4905-898D-66C9840E0C48}" type="presParOf" srcId="{F7102F86-B34C-4AD1-9203-E2059697DF61}" destId="{A6FA3814-F39C-4C71-9DBA-D788EF49612E}" srcOrd="3" destOrd="0" presId="urn:microsoft.com/office/officeart/2005/8/layout/vList3"/>
    <dgm:cxn modelId="{DF8401E0-423C-4603-A0DA-26350781452F}" type="presParOf" srcId="{F7102F86-B34C-4AD1-9203-E2059697DF61}" destId="{0953DE1F-E11B-4423-8B71-EECFFDE95D4A}" srcOrd="4" destOrd="0" presId="urn:microsoft.com/office/officeart/2005/8/layout/vList3"/>
    <dgm:cxn modelId="{6D9AFF39-7889-416D-9F59-C676818E3DD5}" type="presParOf" srcId="{0953DE1F-E11B-4423-8B71-EECFFDE95D4A}" destId="{66985FA8-50D1-49B4-B282-546ABBBDB576}" srcOrd="0" destOrd="0" presId="urn:microsoft.com/office/officeart/2005/8/layout/vList3"/>
    <dgm:cxn modelId="{1B7A1C2D-78FB-49C7-9308-DE038CE510C8}" type="presParOf" srcId="{0953DE1F-E11B-4423-8B71-EECFFDE95D4A}" destId="{F1117BA8-E87A-4FA0-B2E4-38322106A68F}" srcOrd="1" destOrd="0" presId="urn:microsoft.com/office/officeart/2005/8/layout/vList3"/>
    <dgm:cxn modelId="{39F8F22B-E134-445C-A203-866FCAFCF1FF}" type="presParOf" srcId="{F7102F86-B34C-4AD1-9203-E2059697DF61}" destId="{73FCBA05-53AA-4030-8994-167EB6E1A231}" srcOrd="5" destOrd="0" presId="urn:microsoft.com/office/officeart/2005/8/layout/vList3"/>
    <dgm:cxn modelId="{F89F0E20-8A40-4816-A7B9-BD79122E1021}" type="presParOf" srcId="{F7102F86-B34C-4AD1-9203-E2059697DF61}" destId="{D48AA7BE-E170-48BD-B683-603310990F1B}" srcOrd="6" destOrd="0" presId="urn:microsoft.com/office/officeart/2005/8/layout/vList3"/>
    <dgm:cxn modelId="{310A95AE-2216-423E-8831-FA26E71520B7}" type="presParOf" srcId="{D48AA7BE-E170-48BD-B683-603310990F1B}" destId="{9C15169C-39B8-49ED-8718-506B3180F181}" srcOrd="0" destOrd="0" presId="urn:microsoft.com/office/officeart/2005/8/layout/vList3"/>
    <dgm:cxn modelId="{495AAE80-5FDB-45CB-A7A4-D8109553C43E}" type="presParOf" srcId="{D48AA7BE-E170-48BD-B683-603310990F1B}" destId="{B9B7A1AF-4C90-45B4-BACE-FE36B64916D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E15DE2-E962-430B-9D92-0469EB7D7308}" type="doc">
      <dgm:prSet loTypeId="urn:microsoft.com/office/officeart/2005/8/layout/vProcess5" loCatId="process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559B93D7-7CE1-467D-AD02-C13BD232E46B}">
      <dgm:prSet custT="1"/>
      <dgm:spPr/>
      <dgm:t>
        <a:bodyPr/>
        <a:lstStyle/>
        <a:p>
          <a:pPr algn="just" rtl="0"/>
          <a:r>
            <a:rPr lang="es-CO" sz="2000" dirty="0"/>
            <a:t>Gardasil como Cervarix son efectivas en su máxima expresión si se administran antes de la infección por VPH.</a:t>
          </a:r>
        </a:p>
      </dgm:t>
    </dgm:pt>
    <dgm:pt modelId="{253ACE63-29DF-4E05-8B2C-548C69BDCFBD}" type="parTrans" cxnId="{A94B4B6E-D632-494B-839F-1E85EF7DC381}">
      <dgm:prSet/>
      <dgm:spPr/>
      <dgm:t>
        <a:bodyPr/>
        <a:lstStyle/>
        <a:p>
          <a:endParaRPr lang="es-CO" sz="2000">
            <a:solidFill>
              <a:schemeClr val="tx1"/>
            </a:solidFill>
          </a:endParaRPr>
        </a:p>
      </dgm:t>
    </dgm:pt>
    <dgm:pt modelId="{C838C9D4-C5CB-43AC-88E1-449B115F161C}" type="sibTrans" cxnId="{A94B4B6E-D632-494B-839F-1E85EF7DC381}">
      <dgm:prSet custT="1"/>
      <dgm:spPr/>
      <dgm:t>
        <a:bodyPr/>
        <a:lstStyle/>
        <a:p>
          <a:endParaRPr lang="es-CO" sz="2000">
            <a:solidFill>
              <a:schemeClr val="tx1"/>
            </a:solidFill>
          </a:endParaRPr>
        </a:p>
      </dgm:t>
    </dgm:pt>
    <dgm:pt modelId="{CD5B872C-147F-4E11-B6C8-FD4D65633687}">
      <dgm:prSet custT="1"/>
      <dgm:spPr/>
      <dgm:t>
        <a:bodyPr/>
        <a:lstStyle/>
        <a:p>
          <a:pPr algn="just" rtl="0"/>
          <a:r>
            <a:rPr lang="es-CO" sz="2000" dirty="0"/>
            <a:t>Por lo que se recomienda que se apliquen antes de que la persona sea sexualmente activa.</a:t>
          </a:r>
        </a:p>
      </dgm:t>
    </dgm:pt>
    <dgm:pt modelId="{3682FDCE-BD3D-494B-A3D7-9B05FED908DE}" type="parTrans" cxnId="{008D529C-232B-4A07-8743-D7A1EDAAB9A1}">
      <dgm:prSet/>
      <dgm:spPr/>
      <dgm:t>
        <a:bodyPr/>
        <a:lstStyle/>
        <a:p>
          <a:endParaRPr lang="es-CO" sz="2000">
            <a:solidFill>
              <a:schemeClr val="tx1"/>
            </a:solidFill>
          </a:endParaRPr>
        </a:p>
      </dgm:t>
    </dgm:pt>
    <dgm:pt modelId="{101927B2-F68B-4143-ACC8-636E7F65EA89}" type="sibTrans" cxnId="{008D529C-232B-4A07-8743-D7A1EDAAB9A1}">
      <dgm:prSet custT="1"/>
      <dgm:spPr/>
      <dgm:t>
        <a:bodyPr/>
        <a:lstStyle/>
        <a:p>
          <a:endParaRPr lang="es-CO" sz="2000">
            <a:solidFill>
              <a:schemeClr val="tx1"/>
            </a:solidFill>
          </a:endParaRPr>
        </a:p>
      </dgm:t>
    </dgm:pt>
    <dgm:pt modelId="{2AD11A1C-832B-42FB-B4F9-166BF0CDA091}">
      <dgm:prSet custT="1"/>
      <dgm:spPr/>
      <dgm:t>
        <a:bodyPr/>
        <a:lstStyle/>
        <a:p>
          <a:pPr rtl="0"/>
          <a:r>
            <a:rPr lang="es-CO" sz="2000" dirty="0"/>
            <a:t>La FDA aprobó </a:t>
          </a:r>
        </a:p>
        <a:p>
          <a:pPr rtl="0"/>
          <a:r>
            <a:rPr lang="es-CO" sz="2000" dirty="0" err="1"/>
            <a:t>Gardasil</a:t>
          </a:r>
          <a:r>
            <a:rPr lang="es-CO" sz="2000" dirty="0"/>
            <a:t> para su uso </a:t>
          </a:r>
          <a:r>
            <a:rPr lang="es-CO" sz="2000" dirty="0" smtClean="0"/>
            <a:t>en mujeres </a:t>
          </a:r>
          <a:r>
            <a:rPr lang="es-CO" sz="2000" dirty="0"/>
            <a:t>y hombres de 9 a 26 años de edad </a:t>
          </a:r>
        </a:p>
        <a:p>
          <a:pPr rtl="0"/>
          <a:r>
            <a:rPr lang="es-CO" sz="2000" dirty="0" err="1"/>
            <a:t>Cervarix</a:t>
          </a:r>
          <a:r>
            <a:rPr lang="es-CO" sz="2000" dirty="0"/>
            <a:t> para su uso en mujeres de 9 a 25 años.</a:t>
          </a:r>
        </a:p>
      </dgm:t>
    </dgm:pt>
    <dgm:pt modelId="{C61B8BD2-2576-4CAC-BD91-C0A736EA5F3F}" type="parTrans" cxnId="{6043EDFC-5543-4A16-B0C7-7ED54FCBBDA2}">
      <dgm:prSet/>
      <dgm:spPr/>
      <dgm:t>
        <a:bodyPr/>
        <a:lstStyle/>
        <a:p>
          <a:endParaRPr lang="es-CO" sz="2000">
            <a:solidFill>
              <a:schemeClr val="tx1"/>
            </a:solidFill>
          </a:endParaRPr>
        </a:p>
      </dgm:t>
    </dgm:pt>
    <dgm:pt modelId="{9FE21606-FD45-46EF-8CE5-6CDF2714AA8B}" type="sibTrans" cxnId="{6043EDFC-5543-4A16-B0C7-7ED54FCBBDA2}">
      <dgm:prSet custT="1"/>
      <dgm:spPr/>
      <dgm:t>
        <a:bodyPr/>
        <a:lstStyle/>
        <a:p>
          <a:endParaRPr lang="es-CO" sz="2000">
            <a:solidFill>
              <a:schemeClr val="tx1"/>
            </a:solidFill>
          </a:endParaRPr>
        </a:p>
      </dgm:t>
    </dgm:pt>
    <dgm:pt modelId="{55B7189A-FBF9-4A66-82A8-8A1FF0149F06}" type="pres">
      <dgm:prSet presAssocID="{86E15DE2-E962-430B-9D92-0469EB7D730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40AFC891-2F46-4A6E-A62A-7E64727EF070}" type="pres">
      <dgm:prSet presAssocID="{86E15DE2-E962-430B-9D92-0469EB7D7308}" presName="dummyMaxCanvas" presStyleCnt="0">
        <dgm:presLayoutVars/>
      </dgm:prSet>
      <dgm:spPr/>
      <dgm:t>
        <a:bodyPr/>
        <a:lstStyle/>
        <a:p>
          <a:endParaRPr lang="es-CO"/>
        </a:p>
      </dgm:t>
    </dgm:pt>
    <dgm:pt modelId="{C9484EAB-2D4E-4C84-8240-46EE2F5EC7E4}" type="pres">
      <dgm:prSet presAssocID="{86E15DE2-E962-430B-9D92-0469EB7D7308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305BB80-D674-4173-8F4F-0C1D617B9DA8}" type="pres">
      <dgm:prSet presAssocID="{86E15DE2-E962-430B-9D92-0469EB7D7308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B7339FA-41FC-4171-8F09-5275FBA4F419}" type="pres">
      <dgm:prSet presAssocID="{86E15DE2-E962-430B-9D92-0469EB7D7308}" presName="ThreeNodes_3" presStyleLbl="node1" presStyleIdx="2" presStyleCnt="3" custScaleY="1111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9638FBA-9A09-4A23-B740-A032832C22D4}" type="pres">
      <dgm:prSet presAssocID="{86E15DE2-E962-430B-9D92-0469EB7D730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08256D2-7C96-4107-B1CA-7F3C165030D3}" type="pres">
      <dgm:prSet presAssocID="{86E15DE2-E962-430B-9D92-0469EB7D730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5A2BBF6-1271-403A-8127-2BEBAC48909C}" type="pres">
      <dgm:prSet presAssocID="{86E15DE2-E962-430B-9D92-0469EB7D730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2450931-D570-4D04-8E47-A151BF58FCE8}" type="pres">
      <dgm:prSet presAssocID="{86E15DE2-E962-430B-9D92-0469EB7D730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65A93A2-C2AE-4970-9C38-B98DE14D1ADB}" type="pres">
      <dgm:prSet presAssocID="{86E15DE2-E962-430B-9D92-0469EB7D730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8E24824-96A3-444F-9114-210C6A16E02A}" type="presOf" srcId="{86E15DE2-E962-430B-9D92-0469EB7D7308}" destId="{55B7189A-FBF9-4A66-82A8-8A1FF0149F06}" srcOrd="0" destOrd="0" presId="urn:microsoft.com/office/officeart/2005/8/layout/vProcess5"/>
    <dgm:cxn modelId="{7DF4BF9A-DF2C-41FB-913A-C0A0DB1B3ED5}" type="presOf" srcId="{101927B2-F68B-4143-ACC8-636E7F65EA89}" destId="{208256D2-7C96-4107-B1CA-7F3C165030D3}" srcOrd="0" destOrd="0" presId="urn:microsoft.com/office/officeart/2005/8/layout/vProcess5"/>
    <dgm:cxn modelId="{6043EDFC-5543-4A16-B0C7-7ED54FCBBDA2}" srcId="{86E15DE2-E962-430B-9D92-0469EB7D7308}" destId="{2AD11A1C-832B-42FB-B4F9-166BF0CDA091}" srcOrd="2" destOrd="0" parTransId="{C61B8BD2-2576-4CAC-BD91-C0A736EA5F3F}" sibTransId="{9FE21606-FD45-46EF-8CE5-6CDF2714AA8B}"/>
    <dgm:cxn modelId="{B54168F7-5094-497C-B8F1-80048C76CC27}" type="presOf" srcId="{559B93D7-7CE1-467D-AD02-C13BD232E46B}" destId="{C9484EAB-2D4E-4C84-8240-46EE2F5EC7E4}" srcOrd="0" destOrd="0" presId="urn:microsoft.com/office/officeart/2005/8/layout/vProcess5"/>
    <dgm:cxn modelId="{A07043A4-3EFE-4368-ADD7-C86A3D4FD6E5}" type="presOf" srcId="{2AD11A1C-832B-42FB-B4F9-166BF0CDA091}" destId="{E65A93A2-C2AE-4970-9C38-B98DE14D1ADB}" srcOrd="1" destOrd="0" presId="urn:microsoft.com/office/officeart/2005/8/layout/vProcess5"/>
    <dgm:cxn modelId="{6750B875-92C1-45A8-A60A-700D7EC8BE4C}" type="presOf" srcId="{2AD11A1C-832B-42FB-B4F9-166BF0CDA091}" destId="{AB7339FA-41FC-4171-8F09-5275FBA4F419}" srcOrd="0" destOrd="0" presId="urn:microsoft.com/office/officeart/2005/8/layout/vProcess5"/>
    <dgm:cxn modelId="{A94B4B6E-D632-494B-839F-1E85EF7DC381}" srcId="{86E15DE2-E962-430B-9D92-0469EB7D7308}" destId="{559B93D7-7CE1-467D-AD02-C13BD232E46B}" srcOrd="0" destOrd="0" parTransId="{253ACE63-29DF-4E05-8B2C-548C69BDCFBD}" sibTransId="{C838C9D4-C5CB-43AC-88E1-449B115F161C}"/>
    <dgm:cxn modelId="{8F799805-0EB0-4E4D-96A5-0EB70D49D8B3}" type="presOf" srcId="{CD5B872C-147F-4E11-B6C8-FD4D65633687}" destId="{22450931-D570-4D04-8E47-A151BF58FCE8}" srcOrd="1" destOrd="0" presId="urn:microsoft.com/office/officeart/2005/8/layout/vProcess5"/>
    <dgm:cxn modelId="{45A71EEB-F1F1-4ED8-A395-C46AC95B6804}" type="presOf" srcId="{559B93D7-7CE1-467D-AD02-C13BD232E46B}" destId="{65A2BBF6-1271-403A-8127-2BEBAC48909C}" srcOrd="1" destOrd="0" presId="urn:microsoft.com/office/officeart/2005/8/layout/vProcess5"/>
    <dgm:cxn modelId="{A37E9233-6A33-403A-AB30-084465C87AE4}" type="presOf" srcId="{CD5B872C-147F-4E11-B6C8-FD4D65633687}" destId="{1305BB80-D674-4173-8F4F-0C1D617B9DA8}" srcOrd="0" destOrd="0" presId="urn:microsoft.com/office/officeart/2005/8/layout/vProcess5"/>
    <dgm:cxn modelId="{7F57471E-6038-4C65-8C22-D3DE6A69A604}" type="presOf" srcId="{C838C9D4-C5CB-43AC-88E1-449B115F161C}" destId="{19638FBA-9A09-4A23-B740-A032832C22D4}" srcOrd="0" destOrd="0" presId="urn:microsoft.com/office/officeart/2005/8/layout/vProcess5"/>
    <dgm:cxn modelId="{008D529C-232B-4A07-8743-D7A1EDAAB9A1}" srcId="{86E15DE2-E962-430B-9D92-0469EB7D7308}" destId="{CD5B872C-147F-4E11-B6C8-FD4D65633687}" srcOrd="1" destOrd="0" parTransId="{3682FDCE-BD3D-494B-A3D7-9B05FED908DE}" sibTransId="{101927B2-F68B-4143-ACC8-636E7F65EA89}"/>
    <dgm:cxn modelId="{665270F2-AA89-49F4-A77F-A1DF56B5D9D0}" type="presParOf" srcId="{55B7189A-FBF9-4A66-82A8-8A1FF0149F06}" destId="{40AFC891-2F46-4A6E-A62A-7E64727EF070}" srcOrd="0" destOrd="0" presId="urn:microsoft.com/office/officeart/2005/8/layout/vProcess5"/>
    <dgm:cxn modelId="{73B8EEDC-DE46-4417-A73B-0F7AE09564FE}" type="presParOf" srcId="{55B7189A-FBF9-4A66-82A8-8A1FF0149F06}" destId="{C9484EAB-2D4E-4C84-8240-46EE2F5EC7E4}" srcOrd="1" destOrd="0" presId="urn:microsoft.com/office/officeart/2005/8/layout/vProcess5"/>
    <dgm:cxn modelId="{8143F507-94A4-4C9B-A0C7-F071611248F1}" type="presParOf" srcId="{55B7189A-FBF9-4A66-82A8-8A1FF0149F06}" destId="{1305BB80-D674-4173-8F4F-0C1D617B9DA8}" srcOrd="2" destOrd="0" presId="urn:microsoft.com/office/officeart/2005/8/layout/vProcess5"/>
    <dgm:cxn modelId="{B34D4C7E-D3D0-469F-B191-A41E0770B77C}" type="presParOf" srcId="{55B7189A-FBF9-4A66-82A8-8A1FF0149F06}" destId="{AB7339FA-41FC-4171-8F09-5275FBA4F419}" srcOrd="3" destOrd="0" presId="urn:microsoft.com/office/officeart/2005/8/layout/vProcess5"/>
    <dgm:cxn modelId="{3985D1E4-C3E3-4C5C-A997-2637FC4A0E5B}" type="presParOf" srcId="{55B7189A-FBF9-4A66-82A8-8A1FF0149F06}" destId="{19638FBA-9A09-4A23-B740-A032832C22D4}" srcOrd="4" destOrd="0" presId="urn:microsoft.com/office/officeart/2005/8/layout/vProcess5"/>
    <dgm:cxn modelId="{9608FA34-E118-4119-BDCB-CFF4FC3DDC36}" type="presParOf" srcId="{55B7189A-FBF9-4A66-82A8-8A1FF0149F06}" destId="{208256D2-7C96-4107-B1CA-7F3C165030D3}" srcOrd="5" destOrd="0" presId="urn:microsoft.com/office/officeart/2005/8/layout/vProcess5"/>
    <dgm:cxn modelId="{5A63BE64-1616-41BC-82BA-DEE4F73CCF33}" type="presParOf" srcId="{55B7189A-FBF9-4A66-82A8-8A1FF0149F06}" destId="{65A2BBF6-1271-403A-8127-2BEBAC48909C}" srcOrd="6" destOrd="0" presId="urn:microsoft.com/office/officeart/2005/8/layout/vProcess5"/>
    <dgm:cxn modelId="{A8E1F36B-9D07-4C72-B1CE-1E4F312A669F}" type="presParOf" srcId="{55B7189A-FBF9-4A66-82A8-8A1FF0149F06}" destId="{22450931-D570-4D04-8E47-A151BF58FCE8}" srcOrd="7" destOrd="0" presId="urn:microsoft.com/office/officeart/2005/8/layout/vProcess5"/>
    <dgm:cxn modelId="{42414726-9540-442A-AE6D-73A1464651A8}" type="presParOf" srcId="{55B7189A-FBF9-4A66-82A8-8A1FF0149F06}" destId="{E65A93A2-C2AE-4970-9C38-B98DE14D1AD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246EAA-0CD1-48AC-8078-4802AEDA3F38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CO"/>
        </a:p>
      </dgm:t>
    </dgm:pt>
    <dgm:pt modelId="{09DF2BCD-A4A8-4ABD-AF08-D9DE0A655FE5}">
      <dgm:prSet phldrT="[Texto]" custT="1"/>
      <dgm:spPr/>
      <dgm:t>
        <a:bodyPr/>
        <a:lstStyle/>
        <a:p>
          <a:r>
            <a:rPr lang="es-CO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Efectos adversos</a:t>
          </a:r>
        </a:p>
      </dgm:t>
    </dgm:pt>
    <dgm:pt modelId="{EF79E90C-546B-44CB-B596-8E9846E319F4}" type="parTrans" cxnId="{E3BB65E5-83C0-4D1D-B5B0-504F1028D268}">
      <dgm:prSet/>
      <dgm:spPr/>
      <dgm:t>
        <a:bodyPr/>
        <a:lstStyle/>
        <a:p>
          <a:endParaRPr lang="es-CO"/>
        </a:p>
      </dgm:t>
    </dgm:pt>
    <dgm:pt modelId="{90A0B367-52D8-4711-A9A4-12CD9B641675}" type="sibTrans" cxnId="{E3BB65E5-83C0-4D1D-B5B0-504F1028D268}">
      <dgm:prSet/>
      <dgm:spPr/>
      <dgm:t>
        <a:bodyPr/>
        <a:lstStyle/>
        <a:p>
          <a:endParaRPr lang="es-CO"/>
        </a:p>
      </dgm:t>
    </dgm:pt>
    <dgm:pt modelId="{BA41B701-40C0-4EC4-95CD-892B379ACCF5}">
      <dgm:prSet custT="1"/>
      <dgm:spPr/>
      <dgm:t>
        <a:bodyPr/>
        <a:lstStyle/>
        <a:p>
          <a:pPr marL="268288" indent="-268288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s-CO" sz="2400" dirty="0"/>
            <a:t>Dolor, hinchazón, enrojecimiento en el  sitio de la inyección.</a:t>
          </a:r>
        </a:p>
      </dgm:t>
    </dgm:pt>
    <dgm:pt modelId="{45890EC5-E352-4C1E-8FBA-FDE402F05B6D}" type="parTrans" cxnId="{AD0EE411-74B7-4574-823C-6BAC6A013F57}">
      <dgm:prSet/>
      <dgm:spPr/>
      <dgm:t>
        <a:bodyPr/>
        <a:lstStyle/>
        <a:p>
          <a:endParaRPr lang="es-CO"/>
        </a:p>
      </dgm:t>
    </dgm:pt>
    <dgm:pt modelId="{B9F7044F-D2AA-43E8-B9BF-AA1EE9CA9796}" type="sibTrans" cxnId="{AD0EE411-74B7-4574-823C-6BAC6A013F57}">
      <dgm:prSet/>
      <dgm:spPr/>
      <dgm:t>
        <a:bodyPr/>
        <a:lstStyle/>
        <a:p>
          <a:endParaRPr lang="es-CO"/>
        </a:p>
      </dgm:t>
    </dgm:pt>
    <dgm:pt modelId="{01A7A6A7-D714-43BD-A280-022449447578}">
      <dgm:prSet custT="1"/>
      <dgm:spPr/>
      <dgm:t>
        <a:bodyPr/>
        <a:lstStyle/>
        <a:p>
          <a:pPr marL="268288" indent="-268288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s-CO" sz="2400" dirty="0"/>
            <a:t>Malestar general: cefalea, náuseas</a:t>
          </a:r>
        </a:p>
      </dgm:t>
    </dgm:pt>
    <dgm:pt modelId="{AA293466-0249-48D1-86D3-158ACEC71F39}" type="parTrans" cxnId="{4D6E158B-737C-4312-A54B-BE03C30DCF86}">
      <dgm:prSet/>
      <dgm:spPr/>
      <dgm:t>
        <a:bodyPr/>
        <a:lstStyle/>
        <a:p>
          <a:endParaRPr lang="es-CO"/>
        </a:p>
      </dgm:t>
    </dgm:pt>
    <dgm:pt modelId="{61966D4C-FBD2-43FC-A5CC-1D1C364F957C}" type="sibTrans" cxnId="{4D6E158B-737C-4312-A54B-BE03C30DCF86}">
      <dgm:prSet/>
      <dgm:spPr/>
      <dgm:t>
        <a:bodyPr/>
        <a:lstStyle/>
        <a:p>
          <a:endParaRPr lang="es-CO"/>
        </a:p>
      </dgm:t>
    </dgm:pt>
    <dgm:pt modelId="{21DDF318-7278-4045-B263-6D9BF4038DC2}">
      <dgm:prSet custT="1"/>
      <dgm:spPr/>
      <dgm:t>
        <a:bodyPr/>
        <a:lstStyle/>
        <a:p>
          <a:r>
            <a:rPr lang="es-CO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Contraindicaciones</a:t>
          </a:r>
        </a:p>
      </dgm:t>
    </dgm:pt>
    <dgm:pt modelId="{F8494C78-8C5B-47B6-AB76-0356B8ADB4C7}" type="parTrans" cxnId="{41C345BA-2929-43FF-956C-BDA2B1661CE5}">
      <dgm:prSet/>
      <dgm:spPr/>
      <dgm:t>
        <a:bodyPr/>
        <a:lstStyle/>
        <a:p>
          <a:endParaRPr lang="es-CO"/>
        </a:p>
      </dgm:t>
    </dgm:pt>
    <dgm:pt modelId="{1B21B7E9-2179-4D46-BBBB-27B5BC63CA3B}" type="sibTrans" cxnId="{41C345BA-2929-43FF-956C-BDA2B1661CE5}">
      <dgm:prSet/>
      <dgm:spPr/>
      <dgm:t>
        <a:bodyPr/>
        <a:lstStyle/>
        <a:p>
          <a:endParaRPr lang="es-CO"/>
        </a:p>
      </dgm:t>
    </dgm:pt>
    <dgm:pt modelId="{6CA3304C-F0ED-449F-A699-7EA9CF6BC904}">
      <dgm:prSet custT="1"/>
      <dgm:spPr/>
      <dgm:t>
        <a:bodyPr/>
        <a:lstStyle/>
        <a:p>
          <a:r>
            <a:rPr lang="es-CO" sz="2400" dirty="0"/>
            <a:t>Antecedentes de anafilaxia a dosis previas o alguno de los componentes de la vacuna</a:t>
          </a:r>
        </a:p>
      </dgm:t>
    </dgm:pt>
    <dgm:pt modelId="{24C3E03B-894E-4A42-B720-0937687187A0}" type="parTrans" cxnId="{86D276AB-D243-4EE9-A8B9-7788D553B1AC}">
      <dgm:prSet/>
      <dgm:spPr/>
      <dgm:t>
        <a:bodyPr/>
        <a:lstStyle/>
        <a:p>
          <a:endParaRPr lang="es-CO"/>
        </a:p>
      </dgm:t>
    </dgm:pt>
    <dgm:pt modelId="{2BBF3E75-47BE-4056-9AB7-D82058BB0F0B}" type="sibTrans" cxnId="{86D276AB-D243-4EE9-A8B9-7788D553B1AC}">
      <dgm:prSet/>
      <dgm:spPr/>
      <dgm:t>
        <a:bodyPr/>
        <a:lstStyle/>
        <a:p>
          <a:endParaRPr lang="es-CO"/>
        </a:p>
      </dgm:t>
    </dgm:pt>
    <dgm:pt modelId="{D65C695C-A8A8-4E16-9E1C-0F6451F0F274}">
      <dgm:prSet custT="1"/>
      <dgm:spPr/>
      <dgm:t>
        <a:bodyPr/>
        <a:lstStyle/>
        <a:p>
          <a:r>
            <a:rPr lang="es-CO" sz="2400" dirty="0"/>
            <a:t>Fiebre elevada asociada a compromiso general.</a:t>
          </a:r>
        </a:p>
      </dgm:t>
    </dgm:pt>
    <dgm:pt modelId="{A53D50A4-D2DC-4A48-B62B-6DFC54891B1D}" type="parTrans" cxnId="{8BD71D08-E5D0-4B33-9F68-C32D786E1219}">
      <dgm:prSet/>
      <dgm:spPr/>
      <dgm:t>
        <a:bodyPr/>
        <a:lstStyle/>
        <a:p>
          <a:endParaRPr lang="es-CO"/>
        </a:p>
      </dgm:t>
    </dgm:pt>
    <dgm:pt modelId="{67121B77-6703-455F-9126-505153776271}" type="sibTrans" cxnId="{8BD71D08-E5D0-4B33-9F68-C32D786E1219}">
      <dgm:prSet/>
      <dgm:spPr/>
      <dgm:t>
        <a:bodyPr/>
        <a:lstStyle/>
        <a:p>
          <a:endParaRPr lang="es-CO"/>
        </a:p>
      </dgm:t>
    </dgm:pt>
    <dgm:pt modelId="{F120C04B-C184-4CA3-83FB-3DFF44981650}">
      <dgm:prSet custT="1"/>
      <dgm:spPr/>
      <dgm:t>
        <a:bodyPr/>
        <a:lstStyle/>
        <a:p>
          <a:pPr marL="268288" indent="-268288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s-CO" sz="2400">
              <a:solidFill>
                <a:schemeClr val="tx1"/>
              </a:solidFill>
            </a:rPr>
            <a:t>Desmayo se </a:t>
          </a:r>
          <a:r>
            <a:rPr lang="es-CO" sz="2400" dirty="0">
              <a:solidFill>
                <a:schemeClr val="tx1"/>
              </a:solidFill>
            </a:rPr>
            <a:t>ha reportado posterior a la vacunación y se han producido lesiones graves relacionadas al mismo.</a:t>
          </a:r>
          <a:endParaRPr lang="es-CO" sz="2400" dirty="0"/>
        </a:p>
      </dgm:t>
    </dgm:pt>
    <dgm:pt modelId="{42063765-A46D-43E7-AB19-1345B80A9B99}" type="parTrans" cxnId="{10E99247-D917-4C0A-870D-61F18B7D2CC9}">
      <dgm:prSet/>
      <dgm:spPr/>
      <dgm:t>
        <a:bodyPr/>
        <a:lstStyle/>
        <a:p>
          <a:endParaRPr lang="es-CO"/>
        </a:p>
      </dgm:t>
    </dgm:pt>
    <dgm:pt modelId="{6EC61E37-A430-4F60-8FF7-9434D5AC2FB7}" type="sibTrans" cxnId="{10E99247-D917-4C0A-870D-61F18B7D2CC9}">
      <dgm:prSet/>
      <dgm:spPr/>
      <dgm:t>
        <a:bodyPr/>
        <a:lstStyle/>
        <a:p>
          <a:endParaRPr lang="es-CO"/>
        </a:p>
      </dgm:t>
    </dgm:pt>
    <dgm:pt modelId="{C057C9F4-03C7-4A0D-B0C5-FF122368DCE9}" type="pres">
      <dgm:prSet presAssocID="{9F246EAA-0CD1-48AC-8078-4802AEDA3F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5077553-A003-41BA-8D1D-2772179FD135}" type="pres">
      <dgm:prSet presAssocID="{09DF2BCD-A4A8-4ABD-AF08-D9DE0A655FE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395411A-D4F5-426F-801D-D3DB390742EA}" type="pres">
      <dgm:prSet presAssocID="{09DF2BCD-A4A8-4ABD-AF08-D9DE0A655FE5}" presName="childText" presStyleLbl="revTx" presStyleIdx="0" presStyleCnt="2" custScaleY="15866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1190378-35C4-45CB-A76A-890908CB6396}" type="pres">
      <dgm:prSet presAssocID="{21DDF318-7278-4045-B263-6D9BF4038DC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2BCFA28-ABD9-4D96-8B6A-B1B221A41EBC}" type="pres">
      <dgm:prSet presAssocID="{21DDF318-7278-4045-B263-6D9BF4038DC2}" presName="childText" presStyleLbl="revTx" presStyleIdx="1" presStyleCnt="2" custScaleY="15208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24C0943-6330-44A1-AF23-7490CCE54E35}" type="presOf" srcId="{9F246EAA-0CD1-48AC-8078-4802AEDA3F38}" destId="{C057C9F4-03C7-4A0D-B0C5-FF122368DCE9}" srcOrd="0" destOrd="0" presId="urn:microsoft.com/office/officeart/2005/8/layout/vList2"/>
    <dgm:cxn modelId="{86D276AB-D243-4EE9-A8B9-7788D553B1AC}" srcId="{21DDF318-7278-4045-B263-6D9BF4038DC2}" destId="{6CA3304C-F0ED-449F-A699-7EA9CF6BC904}" srcOrd="0" destOrd="0" parTransId="{24C3E03B-894E-4A42-B720-0937687187A0}" sibTransId="{2BBF3E75-47BE-4056-9AB7-D82058BB0F0B}"/>
    <dgm:cxn modelId="{4D6E158B-737C-4312-A54B-BE03C30DCF86}" srcId="{09DF2BCD-A4A8-4ABD-AF08-D9DE0A655FE5}" destId="{01A7A6A7-D714-43BD-A280-022449447578}" srcOrd="1" destOrd="0" parTransId="{AA293466-0249-48D1-86D3-158ACEC71F39}" sibTransId="{61966D4C-FBD2-43FC-A5CC-1D1C364F957C}"/>
    <dgm:cxn modelId="{41C345BA-2929-43FF-956C-BDA2B1661CE5}" srcId="{9F246EAA-0CD1-48AC-8078-4802AEDA3F38}" destId="{21DDF318-7278-4045-B263-6D9BF4038DC2}" srcOrd="1" destOrd="0" parTransId="{F8494C78-8C5B-47B6-AB76-0356B8ADB4C7}" sibTransId="{1B21B7E9-2179-4D46-BBBB-27B5BC63CA3B}"/>
    <dgm:cxn modelId="{7C62E858-DD99-48F7-9BB8-B4F48AA2948B}" type="presOf" srcId="{01A7A6A7-D714-43BD-A280-022449447578}" destId="{3395411A-D4F5-426F-801D-D3DB390742EA}" srcOrd="0" destOrd="1" presId="urn:microsoft.com/office/officeart/2005/8/layout/vList2"/>
    <dgm:cxn modelId="{10E99247-D917-4C0A-870D-61F18B7D2CC9}" srcId="{09DF2BCD-A4A8-4ABD-AF08-D9DE0A655FE5}" destId="{F120C04B-C184-4CA3-83FB-3DFF44981650}" srcOrd="2" destOrd="0" parTransId="{42063765-A46D-43E7-AB19-1345B80A9B99}" sibTransId="{6EC61E37-A430-4F60-8FF7-9434D5AC2FB7}"/>
    <dgm:cxn modelId="{04B3B383-5A4C-437F-A2C0-3F75D682BF86}" type="presOf" srcId="{21DDF318-7278-4045-B263-6D9BF4038DC2}" destId="{A1190378-35C4-45CB-A76A-890908CB6396}" srcOrd="0" destOrd="0" presId="urn:microsoft.com/office/officeart/2005/8/layout/vList2"/>
    <dgm:cxn modelId="{AD21903F-E106-48EC-96A1-1B9F8388FC43}" type="presOf" srcId="{F120C04B-C184-4CA3-83FB-3DFF44981650}" destId="{3395411A-D4F5-426F-801D-D3DB390742EA}" srcOrd="0" destOrd="2" presId="urn:microsoft.com/office/officeart/2005/8/layout/vList2"/>
    <dgm:cxn modelId="{4252BE31-25FA-4B0F-BAE8-D383631BA7E2}" type="presOf" srcId="{6CA3304C-F0ED-449F-A699-7EA9CF6BC904}" destId="{22BCFA28-ABD9-4D96-8B6A-B1B221A41EBC}" srcOrd="0" destOrd="0" presId="urn:microsoft.com/office/officeart/2005/8/layout/vList2"/>
    <dgm:cxn modelId="{DC114D70-7E95-45A0-B113-4840F3FE1837}" type="presOf" srcId="{D65C695C-A8A8-4E16-9E1C-0F6451F0F274}" destId="{22BCFA28-ABD9-4D96-8B6A-B1B221A41EBC}" srcOrd="0" destOrd="1" presId="urn:microsoft.com/office/officeart/2005/8/layout/vList2"/>
    <dgm:cxn modelId="{E3BB65E5-83C0-4D1D-B5B0-504F1028D268}" srcId="{9F246EAA-0CD1-48AC-8078-4802AEDA3F38}" destId="{09DF2BCD-A4A8-4ABD-AF08-D9DE0A655FE5}" srcOrd="0" destOrd="0" parTransId="{EF79E90C-546B-44CB-B596-8E9846E319F4}" sibTransId="{90A0B367-52D8-4711-A9A4-12CD9B641675}"/>
    <dgm:cxn modelId="{BC849CFC-21EF-443B-B6AC-451B75F30DF1}" type="presOf" srcId="{BA41B701-40C0-4EC4-95CD-892B379ACCF5}" destId="{3395411A-D4F5-426F-801D-D3DB390742EA}" srcOrd="0" destOrd="0" presId="urn:microsoft.com/office/officeart/2005/8/layout/vList2"/>
    <dgm:cxn modelId="{AD0EE411-74B7-4574-823C-6BAC6A013F57}" srcId="{09DF2BCD-A4A8-4ABD-AF08-D9DE0A655FE5}" destId="{BA41B701-40C0-4EC4-95CD-892B379ACCF5}" srcOrd="0" destOrd="0" parTransId="{45890EC5-E352-4C1E-8FBA-FDE402F05B6D}" sibTransId="{B9F7044F-D2AA-43E8-B9BF-AA1EE9CA9796}"/>
    <dgm:cxn modelId="{E2492BE1-9D17-4E49-B921-D3F87CD68533}" type="presOf" srcId="{09DF2BCD-A4A8-4ABD-AF08-D9DE0A655FE5}" destId="{A5077553-A003-41BA-8D1D-2772179FD135}" srcOrd="0" destOrd="0" presId="urn:microsoft.com/office/officeart/2005/8/layout/vList2"/>
    <dgm:cxn modelId="{8BD71D08-E5D0-4B33-9F68-C32D786E1219}" srcId="{21DDF318-7278-4045-B263-6D9BF4038DC2}" destId="{D65C695C-A8A8-4E16-9E1C-0F6451F0F274}" srcOrd="1" destOrd="0" parTransId="{A53D50A4-D2DC-4A48-B62B-6DFC54891B1D}" sibTransId="{67121B77-6703-455F-9126-505153776271}"/>
    <dgm:cxn modelId="{E39CF6EC-0FEE-46AA-9AC8-D7345457C9A1}" type="presParOf" srcId="{C057C9F4-03C7-4A0D-B0C5-FF122368DCE9}" destId="{A5077553-A003-41BA-8D1D-2772179FD135}" srcOrd="0" destOrd="0" presId="urn:microsoft.com/office/officeart/2005/8/layout/vList2"/>
    <dgm:cxn modelId="{F39A8953-8FBF-4D58-A3E2-34AF62BFB64F}" type="presParOf" srcId="{C057C9F4-03C7-4A0D-B0C5-FF122368DCE9}" destId="{3395411A-D4F5-426F-801D-D3DB390742EA}" srcOrd="1" destOrd="0" presId="urn:microsoft.com/office/officeart/2005/8/layout/vList2"/>
    <dgm:cxn modelId="{3381EB00-3E4D-4DF7-AC02-B0FD8348F212}" type="presParOf" srcId="{C057C9F4-03C7-4A0D-B0C5-FF122368DCE9}" destId="{A1190378-35C4-45CB-A76A-890908CB6396}" srcOrd="2" destOrd="0" presId="urn:microsoft.com/office/officeart/2005/8/layout/vList2"/>
    <dgm:cxn modelId="{5DE73282-9D55-4DCC-A8B2-8D10E319E575}" type="presParOf" srcId="{C057C9F4-03C7-4A0D-B0C5-FF122368DCE9}" destId="{22BCFA28-ABD9-4D96-8B6A-B1B221A41EB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22738EC-1EE0-4D04-A199-CBB1E18DE7DB}" type="doc">
      <dgm:prSet loTypeId="urn:microsoft.com/office/officeart/2008/layout/VerticalCurvedList" loCatId="list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s-CO"/>
        </a:p>
      </dgm:t>
    </dgm:pt>
    <dgm:pt modelId="{54FA0B45-F774-4ABE-A883-82EEA2D0D318}">
      <dgm:prSet phldrT="[Texto]"/>
      <dgm:spPr/>
      <dgm:t>
        <a:bodyPr/>
        <a:lstStyle/>
        <a:p>
          <a:r>
            <a:rPr lang="es-MX" dirty="0" smtClean="0"/>
            <a:t>El embarazo es la oportunidad ideal para realizar un tamiz de neoplasia cervical, por lo que se  recomienda realizar un </a:t>
          </a:r>
          <a:r>
            <a:rPr lang="es-MX" b="1" dirty="0" smtClean="0"/>
            <a:t>Papanicolaou en la primera visita prenatal</a:t>
          </a:r>
          <a:endParaRPr lang="es-CO" b="1" dirty="0"/>
        </a:p>
      </dgm:t>
    </dgm:pt>
    <dgm:pt modelId="{CEE84550-21FB-413D-925C-20984DDC5744}" type="parTrans" cxnId="{B9538E22-BCF7-45BA-8B6D-ECA0C1E0A0F4}">
      <dgm:prSet/>
      <dgm:spPr/>
      <dgm:t>
        <a:bodyPr/>
        <a:lstStyle/>
        <a:p>
          <a:endParaRPr lang="es-CO"/>
        </a:p>
      </dgm:t>
    </dgm:pt>
    <dgm:pt modelId="{90C17FE1-FDB4-4726-B835-48752222A4B6}" type="sibTrans" cxnId="{B9538E22-BCF7-45BA-8B6D-ECA0C1E0A0F4}">
      <dgm:prSet/>
      <dgm:spPr/>
      <dgm:t>
        <a:bodyPr/>
        <a:lstStyle/>
        <a:p>
          <a:endParaRPr lang="es-CO"/>
        </a:p>
      </dgm:t>
    </dgm:pt>
    <dgm:pt modelId="{924BCA9A-C353-40A4-9948-983111870197}">
      <dgm:prSet phldrT="[Texto]"/>
      <dgm:spPr/>
      <dgm:t>
        <a:bodyPr/>
        <a:lstStyle/>
        <a:p>
          <a:r>
            <a:rPr lang="es-MX" dirty="0" smtClean="0"/>
            <a:t>Sin embargo la </a:t>
          </a:r>
          <a:r>
            <a:rPr lang="es-MX" b="1" dirty="0" smtClean="0"/>
            <a:t>exactitud diagnóstica del Papanicolaou puede ser alterada </a:t>
          </a:r>
          <a:r>
            <a:rPr lang="es-MX" dirty="0" smtClean="0"/>
            <a:t>debido a los cambios fisiológicos del embarazo</a:t>
          </a:r>
          <a:endParaRPr lang="es-CO" dirty="0"/>
        </a:p>
      </dgm:t>
    </dgm:pt>
    <dgm:pt modelId="{6FD7EC53-C2A8-4427-895B-4A0E87A40C2C}" type="parTrans" cxnId="{A5D772D4-F076-4EBE-8024-3BBFBDF7D41C}">
      <dgm:prSet/>
      <dgm:spPr/>
      <dgm:t>
        <a:bodyPr/>
        <a:lstStyle/>
        <a:p>
          <a:endParaRPr lang="es-CO"/>
        </a:p>
      </dgm:t>
    </dgm:pt>
    <dgm:pt modelId="{C9DFC7D9-111E-405D-A86C-AEE3CCBD9FCB}" type="sibTrans" cxnId="{A5D772D4-F076-4EBE-8024-3BBFBDF7D41C}">
      <dgm:prSet/>
      <dgm:spPr/>
      <dgm:t>
        <a:bodyPr/>
        <a:lstStyle/>
        <a:p>
          <a:endParaRPr lang="es-CO"/>
        </a:p>
      </dgm:t>
    </dgm:pt>
    <dgm:pt modelId="{D4ECC5C6-3E12-40EC-8666-15AC5C4F1F57}">
      <dgm:prSet/>
      <dgm:spPr/>
      <dgm:t>
        <a:bodyPr/>
        <a:lstStyle/>
        <a:p>
          <a:r>
            <a:rPr lang="es-MX" dirty="0" smtClean="0"/>
            <a:t>La abundancia de </a:t>
          </a:r>
          <a:r>
            <a:rPr lang="es-MX" b="1" dirty="0" smtClean="0"/>
            <a:t>células </a:t>
          </a:r>
          <a:r>
            <a:rPr lang="es-MX" b="1" dirty="0" err="1" smtClean="0"/>
            <a:t>deciduales</a:t>
          </a:r>
          <a:r>
            <a:rPr lang="es-MX" b="1" dirty="0" smtClean="0"/>
            <a:t> degeneradas y El </a:t>
          </a:r>
          <a:r>
            <a:rPr lang="es-MX" b="1" dirty="0" err="1" smtClean="0"/>
            <a:t>citotrofoblasto</a:t>
          </a:r>
          <a:r>
            <a:rPr lang="es-MX" b="1" dirty="0" smtClean="0"/>
            <a:t> </a:t>
          </a:r>
          <a:r>
            <a:rPr lang="es-MX" dirty="0" smtClean="0"/>
            <a:t>pueden simular una lesión </a:t>
          </a:r>
          <a:r>
            <a:rPr lang="es-MX" dirty="0" err="1" smtClean="0"/>
            <a:t>intraepitelial</a:t>
          </a:r>
          <a:r>
            <a:rPr lang="es-MX" dirty="0" smtClean="0"/>
            <a:t> </a:t>
          </a:r>
          <a:r>
            <a:rPr lang="es-MX" b="1" dirty="0" smtClean="0"/>
            <a:t>escamosa de alto grado.</a:t>
          </a:r>
          <a:endParaRPr lang="es-CO" b="1" dirty="0"/>
        </a:p>
      </dgm:t>
    </dgm:pt>
    <dgm:pt modelId="{52867DBC-6082-4D94-91C7-54546473A632}" type="parTrans" cxnId="{AFC62E67-7118-4F7F-B8B1-8E5C6000E599}">
      <dgm:prSet/>
      <dgm:spPr/>
      <dgm:t>
        <a:bodyPr/>
        <a:lstStyle/>
        <a:p>
          <a:endParaRPr lang="es-CO"/>
        </a:p>
      </dgm:t>
    </dgm:pt>
    <dgm:pt modelId="{08012C2B-A632-47D0-86E1-5C07F181212D}" type="sibTrans" cxnId="{AFC62E67-7118-4F7F-B8B1-8E5C6000E599}">
      <dgm:prSet/>
      <dgm:spPr/>
      <dgm:t>
        <a:bodyPr/>
        <a:lstStyle/>
        <a:p>
          <a:endParaRPr lang="es-CO"/>
        </a:p>
      </dgm:t>
    </dgm:pt>
    <dgm:pt modelId="{E62C13D2-839A-4D88-AA8E-8B4ADEF50992}">
      <dgm:prSet/>
      <dgm:spPr/>
      <dgm:t>
        <a:bodyPr/>
        <a:lstStyle/>
        <a:p>
          <a:r>
            <a:rPr lang="es-MX" dirty="0" smtClean="0"/>
            <a:t>La prevalencia de la citología anormal en el embarazo se estima de </a:t>
          </a:r>
          <a:r>
            <a:rPr lang="es-MX" b="1" dirty="0" smtClean="0"/>
            <a:t>aproximadamente 0.5 a 3.0%</a:t>
          </a:r>
          <a:endParaRPr lang="es-CO" b="1" dirty="0"/>
        </a:p>
      </dgm:t>
    </dgm:pt>
    <dgm:pt modelId="{D71773F2-30B4-4ECD-8B74-5F90AC98901E}" type="parTrans" cxnId="{16DA7BAC-22AD-4AB9-B861-CE753C3BD8A5}">
      <dgm:prSet/>
      <dgm:spPr/>
      <dgm:t>
        <a:bodyPr/>
        <a:lstStyle/>
        <a:p>
          <a:endParaRPr lang="es-CO"/>
        </a:p>
      </dgm:t>
    </dgm:pt>
    <dgm:pt modelId="{9CF236BB-5241-4C6F-9535-16FB7F6C0D19}" type="sibTrans" cxnId="{16DA7BAC-22AD-4AB9-B861-CE753C3BD8A5}">
      <dgm:prSet/>
      <dgm:spPr/>
      <dgm:t>
        <a:bodyPr/>
        <a:lstStyle/>
        <a:p>
          <a:endParaRPr lang="es-CO"/>
        </a:p>
      </dgm:t>
    </dgm:pt>
    <dgm:pt modelId="{69E842D2-8379-4D6D-AF5D-287C8372B8C1}">
      <dgm:prSet phldrT="[Texto]"/>
      <dgm:spPr/>
      <dgm:t>
        <a:bodyPr/>
        <a:lstStyle/>
        <a:p>
          <a:r>
            <a:rPr lang="es-MX" dirty="0" smtClean="0"/>
            <a:t>Las células de reacción </a:t>
          </a:r>
          <a:r>
            <a:rPr lang="es-MX" b="1" dirty="0" smtClean="0"/>
            <a:t>Arias-Stella </a:t>
          </a:r>
          <a:r>
            <a:rPr lang="es-MX" dirty="0" smtClean="0"/>
            <a:t>puede imitar anormalidades citológicas asociadas con </a:t>
          </a:r>
          <a:r>
            <a:rPr lang="es-MX" b="1" dirty="0" smtClean="0"/>
            <a:t>adenocarcinoma </a:t>
          </a:r>
          <a:r>
            <a:rPr lang="es-MX" b="1" dirty="0" err="1" smtClean="0"/>
            <a:t>endocervical</a:t>
          </a:r>
          <a:r>
            <a:rPr lang="es-MX" b="1" dirty="0" smtClean="0"/>
            <a:t>.</a:t>
          </a:r>
          <a:endParaRPr lang="es-CO" b="1" dirty="0"/>
        </a:p>
      </dgm:t>
    </dgm:pt>
    <dgm:pt modelId="{BE9859F8-9F46-45B1-B368-B11140D16199}" type="parTrans" cxnId="{74513D2B-CE08-43E4-92D4-62B42BDADA6D}">
      <dgm:prSet/>
      <dgm:spPr/>
      <dgm:t>
        <a:bodyPr/>
        <a:lstStyle/>
        <a:p>
          <a:endParaRPr lang="es-CO"/>
        </a:p>
      </dgm:t>
    </dgm:pt>
    <dgm:pt modelId="{CF48B81B-C97B-439C-A009-0727FCBFEB30}" type="sibTrans" cxnId="{74513D2B-CE08-43E4-92D4-62B42BDADA6D}">
      <dgm:prSet/>
      <dgm:spPr/>
      <dgm:t>
        <a:bodyPr/>
        <a:lstStyle/>
        <a:p>
          <a:endParaRPr lang="es-CO"/>
        </a:p>
      </dgm:t>
    </dgm:pt>
    <dgm:pt modelId="{A8B2E17A-17E7-44CC-AD69-E016694D789A}">
      <dgm:prSet phldrT="[Texto]"/>
      <dgm:spPr/>
      <dgm:t>
        <a:bodyPr/>
        <a:lstStyle/>
        <a:p>
          <a:r>
            <a:rPr lang="es-MX" dirty="0" smtClean="0"/>
            <a:t>Las células del </a:t>
          </a:r>
          <a:r>
            <a:rPr lang="es-MX" b="1" dirty="0" err="1" smtClean="0"/>
            <a:t>sinciciotrofoblasto</a:t>
          </a:r>
          <a:r>
            <a:rPr lang="es-MX" b="1" dirty="0" smtClean="0"/>
            <a:t> pueden confundirse con el VPH</a:t>
          </a:r>
          <a:r>
            <a:rPr lang="es-MX" dirty="0" smtClean="0"/>
            <a:t>,  la </a:t>
          </a:r>
          <a:r>
            <a:rPr lang="es-MX" b="1" dirty="0" err="1" smtClean="0"/>
            <a:t>metaplasia</a:t>
          </a:r>
          <a:r>
            <a:rPr lang="es-MX" b="1" dirty="0" smtClean="0"/>
            <a:t> inmadura con lesión </a:t>
          </a:r>
          <a:r>
            <a:rPr lang="es-MX" b="1" dirty="0" err="1" smtClean="0"/>
            <a:t>intraepitelial</a:t>
          </a:r>
          <a:r>
            <a:rPr lang="es-MX" b="1" dirty="0" smtClean="0"/>
            <a:t> escamosa de alto grado.</a:t>
          </a:r>
          <a:endParaRPr lang="es-CO" b="1" dirty="0"/>
        </a:p>
      </dgm:t>
    </dgm:pt>
    <dgm:pt modelId="{B6789AA2-CDCB-47DB-9425-C228FE3C8F9E}" type="parTrans" cxnId="{3557CF87-93FE-42BE-BF7B-C167DD130622}">
      <dgm:prSet/>
      <dgm:spPr/>
      <dgm:t>
        <a:bodyPr/>
        <a:lstStyle/>
        <a:p>
          <a:endParaRPr lang="es-CO"/>
        </a:p>
      </dgm:t>
    </dgm:pt>
    <dgm:pt modelId="{668244EE-D483-4FD0-BA93-895ADD3AD89C}" type="sibTrans" cxnId="{3557CF87-93FE-42BE-BF7B-C167DD130622}">
      <dgm:prSet/>
      <dgm:spPr/>
      <dgm:t>
        <a:bodyPr/>
        <a:lstStyle/>
        <a:p>
          <a:endParaRPr lang="es-CO"/>
        </a:p>
      </dgm:t>
    </dgm:pt>
    <dgm:pt modelId="{8749A7F4-1DE7-4AB9-B9D6-2F7C337B1899}" type="pres">
      <dgm:prSet presAssocID="{F22738EC-1EE0-4D04-A199-CBB1E18DE7D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2D5708A5-9689-4994-A28E-0324DEE8DFA3}" type="pres">
      <dgm:prSet presAssocID="{F22738EC-1EE0-4D04-A199-CBB1E18DE7DB}" presName="Name1" presStyleCnt="0"/>
      <dgm:spPr/>
    </dgm:pt>
    <dgm:pt modelId="{0F2CB607-9F2E-4232-A20D-67AAB6909FA7}" type="pres">
      <dgm:prSet presAssocID="{F22738EC-1EE0-4D04-A199-CBB1E18DE7DB}" presName="cycle" presStyleCnt="0"/>
      <dgm:spPr/>
    </dgm:pt>
    <dgm:pt modelId="{0342FA49-A987-4BCE-B783-8DF5F5DF060E}" type="pres">
      <dgm:prSet presAssocID="{F22738EC-1EE0-4D04-A199-CBB1E18DE7DB}" presName="srcNode" presStyleLbl="node1" presStyleIdx="0" presStyleCnt="6"/>
      <dgm:spPr/>
    </dgm:pt>
    <dgm:pt modelId="{88BE9558-03EE-492B-AD52-633A94C32474}" type="pres">
      <dgm:prSet presAssocID="{F22738EC-1EE0-4D04-A199-CBB1E18DE7DB}" presName="conn" presStyleLbl="parChTrans1D2" presStyleIdx="0" presStyleCnt="1"/>
      <dgm:spPr/>
      <dgm:t>
        <a:bodyPr/>
        <a:lstStyle/>
        <a:p>
          <a:endParaRPr lang="es-CO"/>
        </a:p>
      </dgm:t>
    </dgm:pt>
    <dgm:pt modelId="{41BF8B89-52A9-46BC-9F54-95ACC8A18B31}" type="pres">
      <dgm:prSet presAssocID="{F22738EC-1EE0-4D04-A199-CBB1E18DE7DB}" presName="extraNode" presStyleLbl="node1" presStyleIdx="0" presStyleCnt="6"/>
      <dgm:spPr/>
    </dgm:pt>
    <dgm:pt modelId="{CB0B81F1-646C-4CCC-B478-1DF2B637F866}" type="pres">
      <dgm:prSet presAssocID="{F22738EC-1EE0-4D04-A199-CBB1E18DE7DB}" presName="dstNode" presStyleLbl="node1" presStyleIdx="0" presStyleCnt="6"/>
      <dgm:spPr/>
    </dgm:pt>
    <dgm:pt modelId="{C11C37D7-8635-424D-AFBD-749987098515}" type="pres">
      <dgm:prSet presAssocID="{54FA0B45-F774-4ABE-A883-82EEA2D0D318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4EB3524-00CD-4336-B6D0-A6807515A670}" type="pres">
      <dgm:prSet presAssocID="{54FA0B45-F774-4ABE-A883-82EEA2D0D318}" presName="accent_1" presStyleCnt="0"/>
      <dgm:spPr/>
    </dgm:pt>
    <dgm:pt modelId="{E7C47577-D23E-4E36-A489-0CB486E67B26}" type="pres">
      <dgm:prSet presAssocID="{54FA0B45-F774-4ABE-A883-82EEA2D0D318}" presName="accentRepeatNode" presStyleLbl="solidFgAcc1" presStyleIdx="0" presStyleCnt="6" custScaleX="42262" custScaleY="39175"/>
      <dgm:spPr/>
    </dgm:pt>
    <dgm:pt modelId="{4786F84B-2931-4DC4-B157-52CF03E683FD}" type="pres">
      <dgm:prSet presAssocID="{924BCA9A-C353-40A4-9948-983111870197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0B683F2-2BC4-4BE7-88DA-8F697384FC02}" type="pres">
      <dgm:prSet presAssocID="{924BCA9A-C353-40A4-9948-983111870197}" presName="accent_2" presStyleCnt="0"/>
      <dgm:spPr/>
    </dgm:pt>
    <dgm:pt modelId="{1E8C21D5-DC94-45A1-8938-F230ED56AAE8}" type="pres">
      <dgm:prSet presAssocID="{924BCA9A-C353-40A4-9948-983111870197}" presName="accentRepeatNode" presStyleLbl="solidFgAcc1" presStyleIdx="1" presStyleCnt="6" custScaleX="42262" custScaleY="39175"/>
      <dgm:spPr/>
    </dgm:pt>
    <dgm:pt modelId="{54603578-896D-44A9-A455-4468A3473A3A}" type="pres">
      <dgm:prSet presAssocID="{E62C13D2-839A-4D88-AA8E-8B4ADEF50992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B9C833C-0D01-4AAC-AD23-C3A0CF14D273}" type="pres">
      <dgm:prSet presAssocID="{E62C13D2-839A-4D88-AA8E-8B4ADEF50992}" presName="accent_3" presStyleCnt="0"/>
      <dgm:spPr/>
    </dgm:pt>
    <dgm:pt modelId="{D9DD6A05-32E6-4D27-94AD-70B0A12E3C86}" type="pres">
      <dgm:prSet presAssocID="{E62C13D2-839A-4D88-AA8E-8B4ADEF50992}" presName="accentRepeatNode" presStyleLbl="solidFgAcc1" presStyleIdx="2" presStyleCnt="6" custScaleX="42262" custScaleY="39175"/>
      <dgm:spPr/>
    </dgm:pt>
    <dgm:pt modelId="{22EBDAD6-922F-4260-8A55-F72DADCF1583}" type="pres">
      <dgm:prSet presAssocID="{D4ECC5C6-3E12-40EC-8666-15AC5C4F1F57}" presName="text_4" presStyleLbl="node1" presStyleIdx="3" presStyleCnt="6" custLinFactNeighborX="-158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D9F7418-A784-4D06-9051-3F852102C41E}" type="pres">
      <dgm:prSet presAssocID="{D4ECC5C6-3E12-40EC-8666-15AC5C4F1F57}" presName="accent_4" presStyleCnt="0"/>
      <dgm:spPr/>
    </dgm:pt>
    <dgm:pt modelId="{6753D06B-1E0E-431C-8B3B-F127C0531D7A}" type="pres">
      <dgm:prSet presAssocID="{D4ECC5C6-3E12-40EC-8666-15AC5C4F1F57}" presName="accentRepeatNode" presStyleLbl="solidFgAcc1" presStyleIdx="3" presStyleCnt="6" custScaleX="42262" custScaleY="39175"/>
      <dgm:spPr/>
    </dgm:pt>
    <dgm:pt modelId="{F5DA745A-221A-4FF1-97F7-ED44F7A8AC80}" type="pres">
      <dgm:prSet presAssocID="{A8B2E17A-17E7-44CC-AD69-E016694D789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476E0BA-53C0-4CBF-BF0C-3228C56FF844}" type="pres">
      <dgm:prSet presAssocID="{A8B2E17A-17E7-44CC-AD69-E016694D789A}" presName="accent_5" presStyleCnt="0"/>
      <dgm:spPr/>
    </dgm:pt>
    <dgm:pt modelId="{5F71E851-C549-4576-867F-73399E91F20B}" type="pres">
      <dgm:prSet presAssocID="{A8B2E17A-17E7-44CC-AD69-E016694D789A}" presName="accentRepeatNode" presStyleLbl="solidFgAcc1" presStyleIdx="4" presStyleCnt="6"/>
      <dgm:spPr/>
    </dgm:pt>
    <dgm:pt modelId="{6A9DE7CB-EFC3-41B7-B356-57C7A5D8D97D}" type="pres">
      <dgm:prSet presAssocID="{69E842D2-8379-4D6D-AF5D-287C8372B8C1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3A7BE1D-339C-42B1-BE39-B445BD3C1A53}" type="pres">
      <dgm:prSet presAssocID="{69E842D2-8379-4D6D-AF5D-287C8372B8C1}" presName="accent_6" presStyleCnt="0"/>
      <dgm:spPr/>
    </dgm:pt>
    <dgm:pt modelId="{854BF800-1386-4163-9DFC-8E6C4BFDF3D5}" type="pres">
      <dgm:prSet presAssocID="{69E842D2-8379-4D6D-AF5D-287C8372B8C1}" presName="accentRepeatNode" presStyleLbl="solidFgAcc1" presStyleIdx="5" presStyleCnt="6"/>
      <dgm:spPr/>
    </dgm:pt>
  </dgm:ptLst>
  <dgm:cxnLst>
    <dgm:cxn modelId="{16DA7BAC-22AD-4AB9-B861-CE753C3BD8A5}" srcId="{F22738EC-1EE0-4D04-A199-CBB1E18DE7DB}" destId="{E62C13D2-839A-4D88-AA8E-8B4ADEF50992}" srcOrd="2" destOrd="0" parTransId="{D71773F2-30B4-4ECD-8B74-5F90AC98901E}" sibTransId="{9CF236BB-5241-4C6F-9535-16FB7F6C0D19}"/>
    <dgm:cxn modelId="{F7725A63-0331-43B7-97F5-B09B50CB79A2}" type="presOf" srcId="{D4ECC5C6-3E12-40EC-8666-15AC5C4F1F57}" destId="{22EBDAD6-922F-4260-8A55-F72DADCF1583}" srcOrd="0" destOrd="0" presId="urn:microsoft.com/office/officeart/2008/layout/VerticalCurvedList"/>
    <dgm:cxn modelId="{B9538E22-BCF7-45BA-8B6D-ECA0C1E0A0F4}" srcId="{F22738EC-1EE0-4D04-A199-CBB1E18DE7DB}" destId="{54FA0B45-F774-4ABE-A883-82EEA2D0D318}" srcOrd="0" destOrd="0" parTransId="{CEE84550-21FB-413D-925C-20984DDC5744}" sibTransId="{90C17FE1-FDB4-4726-B835-48752222A4B6}"/>
    <dgm:cxn modelId="{AFC62E67-7118-4F7F-B8B1-8E5C6000E599}" srcId="{F22738EC-1EE0-4D04-A199-CBB1E18DE7DB}" destId="{D4ECC5C6-3E12-40EC-8666-15AC5C4F1F57}" srcOrd="3" destOrd="0" parTransId="{52867DBC-6082-4D94-91C7-54546473A632}" sibTransId="{08012C2B-A632-47D0-86E1-5C07F181212D}"/>
    <dgm:cxn modelId="{B2BD41CB-577C-4AB0-9D77-05FA41F11615}" type="presOf" srcId="{F22738EC-1EE0-4D04-A199-CBB1E18DE7DB}" destId="{8749A7F4-1DE7-4AB9-B9D6-2F7C337B1899}" srcOrd="0" destOrd="0" presId="urn:microsoft.com/office/officeart/2008/layout/VerticalCurvedList"/>
    <dgm:cxn modelId="{BCFD7480-F6C9-4C74-8E26-554C3A277916}" type="presOf" srcId="{A8B2E17A-17E7-44CC-AD69-E016694D789A}" destId="{F5DA745A-221A-4FF1-97F7-ED44F7A8AC80}" srcOrd="0" destOrd="0" presId="urn:microsoft.com/office/officeart/2008/layout/VerticalCurvedList"/>
    <dgm:cxn modelId="{A5D772D4-F076-4EBE-8024-3BBFBDF7D41C}" srcId="{F22738EC-1EE0-4D04-A199-CBB1E18DE7DB}" destId="{924BCA9A-C353-40A4-9948-983111870197}" srcOrd="1" destOrd="0" parTransId="{6FD7EC53-C2A8-4427-895B-4A0E87A40C2C}" sibTransId="{C9DFC7D9-111E-405D-A86C-AEE3CCBD9FCB}"/>
    <dgm:cxn modelId="{9310D0B3-68F4-46FA-A0B1-1A3C948C8160}" type="presOf" srcId="{E62C13D2-839A-4D88-AA8E-8B4ADEF50992}" destId="{54603578-896D-44A9-A455-4468A3473A3A}" srcOrd="0" destOrd="0" presId="urn:microsoft.com/office/officeart/2008/layout/VerticalCurvedList"/>
    <dgm:cxn modelId="{4A1A6256-9C87-4521-BA88-197661A29E51}" type="presOf" srcId="{924BCA9A-C353-40A4-9948-983111870197}" destId="{4786F84B-2931-4DC4-B157-52CF03E683FD}" srcOrd="0" destOrd="0" presId="urn:microsoft.com/office/officeart/2008/layout/VerticalCurvedList"/>
    <dgm:cxn modelId="{5A9188F2-B0DA-4034-97EA-B10E4340402F}" type="presOf" srcId="{54FA0B45-F774-4ABE-A883-82EEA2D0D318}" destId="{C11C37D7-8635-424D-AFBD-749987098515}" srcOrd="0" destOrd="0" presId="urn:microsoft.com/office/officeart/2008/layout/VerticalCurvedList"/>
    <dgm:cxn modelId="{09F4FB86-74E0-4B17-80A2-ED768900BAB1}" type="presOf" srcId="{90C17FE1-FDB4-4726-B835-48752222A4B6}" destId="{88BE9558-03EE-492B-AD52-633A94C32474}" srcOrd="0" destOrd="0" presId="urn:microsoft.com/office/officeart/2008/layout/VerticalCurvedList"/>
    <dgm:cxn modelId="{E231B1FB-B2E7-47A5-88C8-578844E54288}" type="presOf" srcId="{69E842D2-8379-4D6D-AF5D-287C8372B8C1}" destId="{6A9DE7CB-EFC3-41B7-B356-57C7A5D8D97D}" srcOrd="0" destOrd="0" presId="urn:microsoft.com/office/officeart/2008/layout/VerticalCurvedList"/>
    <dgm:cxn modelId="{3557CF87-93FE-42BE-BF7B-C167DD130622}" srcId="{F22738EC-1EE0-4D04-A199-CBB1E18DE7DB}" destId="{A8B2E17A-17E7-44CC-AD69-E016694D789A}" srcOrd="4" destOrd="0" parTransId="{B6789AA2-CDCB-47DB-9425-C228FE3C8F9E}" sibTransId="{668244EE-D483-4FD0-BA93-895ADD3AD89C}"/>
    <dgm:cxn modelId="{74513D2B-CE08-43E4-92D4-62B42BDADA6D}" srcId="{F22738EC-1EE0-4D04-A199-CBB1E18DE7DB}" destId="{69E842D2-8379-4D6D-AF5D-287C8372B8C1}" srcOrd="5" destOrd="0" parTransId="{BE9859F8-9F46-45B1-B368-B11140D16199}" sibTransId="{CF48B81B-C97B-439C-A009-0727FCBFEB30}"/>
    <dgm:cxn modelId="{DD096EEA-7ED1-46FF-9C4D-CFC715D33DBA}" type="presParOf" srcId="{8749A7F4-1DE7-4AB9-B9D6-2F7C337B1899}" destId="{2D5708A5-9689-4994-A28E-0324DEE8DFA3}" srcOrd="0" destOrd="0" presId="urn:microsoft.com/office/officeart/2008/layout/VerticalCurvedList"/>
    <dgm:cxn modelId="{BCC49AED-E270-4876-AB25-CF4D30FF4EAB}" type="presParOf" srcId="{2D5708A5-9689-4994-A28E-0324DEE8DFA3}" destId="{0F2CB607-9F2E-4232-A20D-67AAB6909FA7}" srcOrd="0" destOrd="0" presId="urn:microsoft.com/office/officeart/2008/layout/VerticalCurvedList"/>
    <dgm:cxn modelId="{93469A3C-F799-46C6-AF9A-86526B33FA42}" type="presParOf" srcId="{0F2CB607-9F2E-4232-A20D-67AAB6909FA7}" destId="{0342FA49-A987-4BCE-B783-8DF5F5DF060E}" srcOrd="0" destOrd="0" presId="urn:microsoft.com/office/officeart/2008/layout/VerticalCurvedList"/>
    <dgm:cxn modelId="{209281FA-3317-497C-8C2E-2A0995A64F74}" type="presParOf" srcId="{0F2CB607-9F2E-4232-A20D-67AAB6909FA7}" destId="{88BE9558-03EE-492B-AD52-633A94C32474}" srcOrd="1" destOrd="0" presId="urn:microsoft.com/office/officeart/2008/layout/VerticalCurvedList"/>
    <dgm:cxn modelId="{BF31E930-8717-4EE6-B885-530B4641DEC8}" type="presParOf" srcId="{0F2CB607-9F2E-4232-A20D-67AAB6909FA7}" destId="{41BF8B89-52A9-46BC-9F54-95ACC8A18B31}" srcOrd="2" destOrd="0" presId="urn:microsoft.com/office/officeart/2008/layout/VerticalCurvedList"/>
    <dgm:cxn modelId="{7BCCBDC4-32DE-4F5C-8AE1-01B71B5605A9}" type="presParOf" srcId="{0F2CB607-9F2E-4232-A20D-67AAB6909FA7}" destId="{CB0B81F1-646C-4CCC-B478-1DF2B637F866}" srcOrd="3" destOrd="0" presId="urn:microsoft.com/office/officeart/2008/layout/VerticalCurvedList"/>
    <dgm:cxn modelId="{CB71A303-B125-46BF-B87D-DFB6689503C2}" type="presParOf" srcId="{2D5708A5-9689-4994-A28E-0324DEE8DFA3}" destId="{C11C37D7-8635-424D-AFBD-749987098515}" srcOrd="1" destOrd="0" presId="urn:microsoft.com/office/officeart/2008/layout/VerticalCurvedList"/>
    <dgm:cxn modelId="{C4380FBF-6C4C-4626-B771-9AEE6DAF2AE8}" type="presParOf" srcId="{2D5708A5-9689-4994-A28E-0324DEE8DFA3}" destId="{04EB3524-00CD-4336-B6D0-A6807515A670}" srcOrd="2" destOrd="0" presId="urn:microsoft.com/office/officeart/2008/layout/VerticalCurvedList"/>
    <dgm:cxn modelId="{176844D8-A85D-447C-ACD0-DF8FC2FDA0B3}" type="presParOf" srcId="{04EB3524-00CD-4336-B6D0-A6807515A670}" destId="{E7C47577-D23E-4E36-A489-0CB486E67B26}" srcOrd="0" destOrd="0" presId="urn:microsoft.com/office/officeart/2008/layout/VerticalCurvedList"/>
    <dgm:cxn modelId="{41BBB643-BE2F-4D1F-ADC7-644A5E582CAB}" type="presParOf" srcId="{2D5708A5-9689-4994-A28E-0324DEE8DFA3}" destId="{4786F84B-2931-4DC4-B157-52CF03E683FD}" srcOrd="3" destOrd="0" presId="urn:microsoft.com/office/officeart/2008/layout/VerticalCurvedList"/>
    <dgm:cxn modelId="{986D1B2D-5490-4F71-B88F-3FE6AF1089F3}" type="presParOf" srcId="{2D5708A5-9689-4994-A28E-0324DEE8DFA3}" destId="{50B683F2-2BC4-4BE7-88DA-8F697384FC02}" srcOrd="4" destOrd="0" presId="urn:microsoft.com/office/officeart/2008/layout/VerticalCurvedList"/>
    <dgm:cxn modelId="{37FBDD1E-FA90-4AE5-9988-E270486DA0D0}" type="presParOf" srcId="{50B683F2-2BC4-4BE7-88DA-8F697384FC02}" destId="{1E8C21D5-DC94-45A1-8938-F230ED56AAE8}" srcOrd="0" destOrd="0" presId="urn:microsoft.com/office/officeart/2008/layout/VerticalCurvedList"/>
    <dgm:cxn modelId="{AED6E55B-F20D-42EE-9E9E-9890472D6AFC}" type="presParOf" srcId="{2D5708A5-9689-4994-A28E-0324DEE8DFA3}" destId="{54603578-896D-44A9-A455-4468A3473A3A}" srcOrd="5" destOrd="0" presId="urn:microsoft.com/office/officeart/2008/layout/VerticalCurvedList"/>
    <dgm:cxn modelId="{21026199-4FD9-49A5-8D97-E4667C83C8B8}" type="presParOf" srcId="{2D5708A5-9689-4994-A28E-0324DEE8DFA3}" destId="{CB9C833C-0D01-4AAC-AD23-C3A0CF14D273}" srcOrd="6" destOrd="0" presId="urn:microsoft.com/office/officeart/2008/layout/VerticalCurvedList"/>
    <dgm:cxn modelId="{B6B8E7F2-FFD2-4564-928D-2E4E5A9CD412}" type="presParOf" srcId="{CB9C833C-0D01-4AAC-AD23-C3A0CF14D273}" destId="{D9DD6A05-32E6-4D27-94AD-70B0A12E3C86}" srcOrd="0" destOrd="0" presId="urn:microsoft.com/office/officeart/2008/layout/VerticalCurvedList"/>
    <dgm:cxn modelId="{A8D968E8-5E0C-4A7D-A2D3-CA21EA0BD5CD}" type="presParOf" srcId="{2D5708A5-9689-4994-A28E-0324DEE8DFA3}" destId="{22EBDAD6-922F-4260-8A55-F72DADCF1583}" srcOrd="7" destOrd="0" presId="urn:microsoft.com/office/officeart/2008/layout/VerticalCurvedList"/>
    <dgm:cxn modelId="{5FBDA6D9-353D-4D6B-A15C-748E4C5A675D}" type="presParOf" srcId="{2D5708A5-9689-4994-A28E-0324DEE8DFA3}" destId="{FD9F7418-A784-4D06-9051-3F852102C41E}" srcOrd="8" destOrd="0" presId="urn:microsoft.com/office/officeart/2008/layout/VerticalCurvedList"/>
    <dgm:cxn modelId="{7DA0B335-7683-4EED-AB00-D258AEC4827E}" type="presParOf" srcId="{FD9F7418-A784-4D06-9051-3F852102C41E}" destId="{6753D06B-1E0E-431C-8B3B-F127C0531D7A}" srcOrd="0" destOrd="0" presId="urn:microsoft.com/office/officeart/2008/layout/VerticalCurvedList"/>
    <dgm:cxn modelId="{2886D895-3398-4921-A7C6-9A9343EBBF7E}" type="presParOf" srcId="{2D5708A5-9689-4994-A28E-0324DEE8DFA3}" destId="{F5DA745A-221A-4FF1-97F7-ED44F7A8AC80}" srcOrd="9" destOrd="0" presId="urn:microsoft.com/office/officeart/2008/layout/VerticalCurvedList"/>
    <dgm:cxn modelId="{91A85A67-37E2-4270-B30D-42F4B31CAABF}" type="presParOf" srcId="{2D5708A5-9689-4994-A28E-0324DEE8DFA3}" destId="{C476E0BA-53C0-4CBF-BF0C-3228C56FF844}" srcOrd="10" destOrd="0" presId="urn:microsoft.com/office/officeart/2008/layout/VerticalCurvedList"/>
    <dgm:cxn modelId="{F1BE55AF-CF91-4400-8238-F6716B5AF1CF}" type="presParOf" srcId="{C476E0BA-53C0-4CBF-BF0C-3228C56FF844}" destId="{5F71E851-C549-4576-867F-73399E91F20B}" srcOrd="0" destOrd="0" presId="urn:microsoft.com/office/officeart/2008/layout/VerticalCurvedList"/>
    <dgm:cxn modelId="{A628BCB8-2652-4E3B-8CD1-BEFC2778D430}" type="presParOf" srcId="{2D5708A5-9689-4994-A28E-0324DEE8DFA3}" destId="{6A9DE7CB-EFC3-41B7-B356-57C7A5D8D97D}" srcOrd="11" destOrd="0" presId="urn:microsoft.com/office/officeart/2008/layout/VerticalCurvedList"/>
    <dgm:cxn modelId="{A8EB0133-CBD4-4AFC-916F-5B179D5F71B6}" type="presParOf" srcId="{2D5708A5-9689-4994-A28E-0324DEE8DFA3}" destId="{73A7BE1D-339C-42B1-BE39-B445BD3C1A53}" srcOrd="12" destOrd="0" presId="urn:microsoft.com/office/officeart/2008/layout/VerticalCurvedList"/>
    <dgm:cxn modelId="{29B61ADF-A988-4739-9B23-6D36854386AF}" type="presParOf" srcId="{73A7BE1D-339C-42B1-BE39-B445BD3C1A53}" destId="{854BF800-1386-4163-9DFC-8E6C4BFDF3D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22738EC-1EE0-4D04-A199-CBB1E18DE7DB}" type="doc">
      <dgm:prSet loTypeId="urn:microsoft.com/office/officeart/2008/layout/VerticalCurvedList" loCatId="list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s-CO"/>
        </a:p>
      </dgm:t>
    </dgm:pt>
    <dgm:pt modelId="{54FA0B45-F774-4ABE-A883-82EEA2D0D318}">
      <dgm:prSet phldrT="[Texto]"/>
      <dgm:spPr/>
      <dgm:t>
        <a:bodyPr/>
        <a:lstStyle/>
        <a:p>
          <a:pPr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dirty="0" smtClean="0"/>
            <a:t>El examen no satisfactorio puede volverse  satisfactoria a las </a:t>
          </a:r>
          <a:r>
            <a:rPr lang="es-MX" b="1" dirty="0" smtClean="0"/>
            <a:t>20 semanas de gestación </a:t>
          </a:r>
          <a:r>
            <a:rPr lang="es-MX" dirty="0" smtClean="0"/>
            <a:t>(migración de la zona de transformación)</a:t>
          </a:r>
        </a:p>
        <a:p>
          <a:pPr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b="1" dirty="0" smtClean="0"/>
            <a:t>La biopsia </a:t>
          </a:r>
          <a:r>
            <a:rPr lang="es-MX" dirty="0" smtClean="0"/>
            <a:t>se limita a un área anormal visible sospechosa de  </a:t>
          </a:r>
          <a:r>
            <a:rPr lang="es-MX" b="1" dirty="0" smtClean="0"/>
            <a:t>lesión </a:t>
          </a:r>
          <a:r>
            <a:rPr lang="es-MX" b="1" dirty="0" err="1" smtClean="0"/>
            <a:t>intraepitelial</a:t>
          </a:r>
          <a:r>
            <a:rPr lang="es-MX" b="1" dirty="0" smtClean="0"/>
            <a:t> de alto grado,  de cáncer invasor o de  lesión glandular</a:t>
          </a:r>
        </a:p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dirty="0" smtClean="0"/>
            <a:t>Realizar </a:t>
          </a:r>
          <a:r>
            <a:rPr lang="es-MX" b="1" dirty="0" smtClean="0"/>
            <a:t>cono diagnóstico solo si existe duda  de cáncer invasor</a:t>
          </a:r>
          <a:endParaRPr lang="es-CO" b="1" dirty="0" smtClean="0"/>
        </a:p>
        <a:p>
          <a:pPr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b="1" dirty="0"/>
        </a:p>
      </dgm:t>
    </dgm:pt>
    <dgm:pt modelId="{CEE84550-21FB-413D-925C-20984DDC5744}" type="parTrans" cxnId="{B9538E22-BCF7-45BA-8B6D-ECA0C1E0A0F4}">
      <dgm:prSet/>
      <dgm:spPr/>
      <dgm:t>
        <a:bodyPr/>
        <a:lstStyle/>
        <a:p>
          <a:endParaRPr lang="es-CO"/>
        </a:p>
      </dgm:t>
    </dgm:pt>
    <dgm:pt modelId="{90C17FE1-FDB4-4726-B835-48752222A4B6}" type="sibTrans" cxnId="{B9538E22-BCF7-45BA-8B6D-ECA0C1E0A0F4}">
      <dgm:prSet/>
      <dgm:spPr/>
      <dgm:t>
        <a:bodyPr/>
        <a:lstStyle/>
        <a:p>
          <a:endParaRPr lang="es-CO"/>
        </a:p>
      </dgm:t>
    </dgm:pt>
    <dgm:pt modelId="{8749A7F4-1DE7-4AB9-B9D6-2F7C337B1899}" type="pres">
      <dgm:prSet presAssocID="{F22738EC-1EE0-4D04-A199-CBB1E18DE7D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2D5708A5-9689-4994-A28E-0324DEE8DFA3}" type="pres">
      <dgm:prSet presAssocID="{F22738EC-1EE0-4D04-A199-CBB1E18DE7DB}" presName="Name1" presStyleCnt="0"/>
      <dgm:spPr/>
    </dgm:pt>
    <dgm:pt modelId="{0F2CB607-9F2E-4232-A20D-67AAB6909FA7}" type="pres">
      <dgm:prSet presAssocID="{F22738EC-1EE0-4D04-A199-CBB1E18DE7DB}" presName="cycle" presStyleCnt="0"/>
      <dgm:spPr/>
    </dgm:pt>
    <dgm:pt modelId="{0342FA49-A987-4BCE-B783-8DF5F5DF060E}" type="pres">
      <dgm:prSet presAssocID="{F22738EC-1EE0-4D04-A199-CBB1E18DE7DB}" presName="srcNode" presStyleLbl="node1" presStyleIdx="0" presStyleCnt="1"/>
      <dgm:spPr/>
    </dgm:pt>
    <dgm:pt modelId="{88BE9558-03EE-492B-AD52-633A94C32474}" type="pres">
      <dgm:prSet presAssocID="{F22738EC-1EE0-4D04-A199-CBB1E18DE7DB}" presName="conn" presStyleLbl="parChTrans1D2" presStyleIdx="0" presStyleCnt="1"/>
      <dgm:spPr/>
      <dgm:t>
        <a:bodyPr/>
        <a:lstStyle/>
        <a:p>
          <a:endParaRPr lang="es-CO"/>
        </a:p>
      </dgm:t>
    </dgm:pt>
    <dgm:pt modelId="{41BF8B89-52A9-46BC-9F54-95ACC8A18B31}" type="pres">
      <dgm:prSet presAssocID="{F22738EC-1EE0-4D04-A199-CBB1E18DE7DB}" presName="extraNode" presStyleLbl="node1" presStyleIdx="0" presStyleCnt="1"/>
      <dgm:spPr/>
    </dgm:pt>
    <dgm:pt modelId="{CB0B81F1-646C-4CCC-B478-1DF2B637F866}" type="pres">
      <dgm:prSet presAssocID="{F22738EC-1EE0-4D04-A199-CBB1E18DE7DB}" presName="dstNode" presStyleLbl="node1" presStyleIdx="0" presStyleCnt="1"/>
      <dgm:spPr/>
    </dgm:pt>
    <dgm:pt modelId="{C11C37D7-8635-424D-AFBD-749987098515}" type="pres">
      <dgm:prSet presAssocID="{54FA0B45-F774-4ABE-A883-82EEA2D0D318}" presName="text_1" presStyleLbl="node1" presStyleIdx="0" presStyleCnt="1" custScaleX="113547" custScaleY="13767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4EB3524-00CD-4336-B6D0-A6807515A670}" type="pres">
      <dgm:prSet presAssocID="{54FA0B45-F774-4ABE-A883-82EEA2D0D318}" presName="accent_1" presStyleCnt="0"/>
      <dgm:spPr/>
    </dgm:pt>
    <dgm:pt modelId="{E7C47577-D23E-4E36-A489-0CB486E67B26}" type="pres">
      <dgm:prSet presAssocID="{54FA0B45-F774-4ABE-A883-82EEA2D0D318}" presName="accentRepeatNode" presStyleLbl="solidFgAcc1" presStyleIdx="0" presStyleCnt="1" custScaleX="42262" custScaleY="39175"/>
      <dgm:spPr/>
    </dgm:pt>
  </dgm:ptLst>
  <dgm:cxnLst>
    <dgm:cxn modelId="{E3EB44B4-6BCA-4422-BAD5-AF228394C849}" type="presOf" srcId="{54FA0B45-F774-4ABE-A883-82EEA2D0D318}" destId="{C11C37D7-8635-424D-AFBD-749987098515}" srcOrd="0" destOrd="0" presId="urn:microsoft.com/office/officeart/2008/layout/VerticalCurvedList"/>
    <dgm:cxn modelId="{969D43BE-7E28-42D1-B59C-4CB89BBE2723}" type="presOf" srcId="{90C17FE1-FDB4-4726-B835-48752222A4B6}" destId="{88BE9558-03EE-492B-AD52-633A94C32474}" srcOrd="0" destOrd="0" presId="urn:microsoft.com/office/officeart/2008/layout/VerticalCurvedList"/>
    <dgm:cxn modelId="{B9538E22-BCF7-45BA-8B6D-ECA0C1E0A0F4}" srcId="{F22738EC-1EE0-4D04-A199-CBB1E18DE7DB}" destId="{54FA0B45-F774-4ABE-A883-82EEA2D0D318}" srcOrd="0" destOrd="0" parTransId="{CEE84550-21FB-413D-925C-20984DDC5744}" sibTransId="{90C17FE1-FDB4-4726-B835-48752222A4B6}"/>
    <dgm:cxn modelId="{421ED336-2782-4896-BCAB-C20F1ECA2F40}" type="presOf" srcId="{F22738EC-1EE0-4D04-A199-CBB1E18DE7DB}" destId="{8749A7F4-1DE7-4AB9-B9D6-2F7C337B1899}" srcOrd="0" destOrd="0" presId="urn:microsoft.com/office/officeart/2008/layout/VerticalCurvedList"/>
    <dgm:cxn modelId="{5F967D67-E5CA-419F-8C30-46A7FF566E15}" type="presParOf" srcId="{8749A7F4-1DE7-4AB9-B9D6-2F7C337B1899}" destId="{2D5708A5-9689-4994-A28E-0324DEE8DFA3}" srcOrd="0" destOrd="0" presId="urn:microsoft.com/office/officeart/2008/layout/VerticalCurvedList"/>
    <dgm:cxn modelId="{F4314622-5729-459E-A9A6-2F938C5BCB6D}" type="presParOf" srcId="{2D5708A5-9689-4994-A28E-0324DEE8DFA3}" destId="{0F2CB607-9F2E-4232-A20D-67AAB6909FA7}" srcOrd="0" destOrd="0" presId="urn:microsoft.com/office/officeart/2008/layout/VerticalCurvedList"/>
    <dgm:cxn modelId="{2FE9F460-0615-4DAA-A84C-9516AD2161BB}" type="presParOf" srcId="{0F2CB607-9F2E-4232-A20D-67AAB6909FA7}" destId="{0342FA49-A987-4BCE-B783-8DF5F5DF060E}" srcOrd="0" destOrd="0" presId="urn:microsoft.com/office/officeart/2008/layout/VerticalCurvedList"/>
    <dgm:cxn modelId="{2E5CF2C4-63C7-40DF-A312-8AA9F41F8CB5}" type="presParOf" srcId="{0F2CB607-9F2E-4232-A20D-67AAB6909FA7}" destId="{88BE9558-03EE-492B-AD52-633A94C32474}" srcOrd="1" destOrd="0" presId="urn:microsoft.com/office/officeart/2008/layout/VerticalCurvedList"/>
    <dgm:cxn modelId="{8F398508-59E8-49EA-88B1-840A95EE5756}" type="presParOf" srcId="{0F2CB607-9F2E-4232-A20D-67AAB6909FA7}" destId="{41BF8B89-52A9-46BC-9F54-95ACC8A18B31}" srcOrd="2" destOrd="0" presId="urn:microsoft.com/office/officeart/2008/layout/VerticalCurvedList"/>
    <dgm:cxn modelId="{8CDFFC4A-4120-4B69-81E1-AE088612242A}" type="presParOf" srcId="{0F2CB607-9F2E-4232-A20D-67AAB6909FA7}" destId="{CB0B81F1-646C-4CCC-B478-1DF2B637F866}" srcOrd="3" destOrd="0" presId="urn:microsoft.com/office/officeart/2008/layout/VerticalCurvedList"/>
    <dgm:cxn modelId="{2701C9DC-8EDB-4091-82F7-033DE9E287D9}" type="presParOf" srcId="{2D5708A5-9689-4994-A28E-0324DEE8DFA3}" destId="{C11C37D7-8635-424D-AFBD-749987098515}" srcOrd="1" destOrd="0" presId="urn:microsoft.com/office/officeart/2008/layout/VerticalCurvedList"/>
    <dgm:cxn modelId="{02753990-83A7-45D3-8CD8-5BBB6F3549FD}" type="presParOf" srcId="{2D5708A5-9689-4994-A28E-0324DEE8DFA3}" destId="{04EB3524-00CD-4336-B6D0-A6807515A670}" srcOrd="2" destOrd="0" presId="urn:microsoft.com/office/officeart/2008/layout/VerticalCurvedList"/>
    <dgm:cxn modelId="{D48CDC66-1FC4-4E8C-8C8F-581402381022}" type="presParOf" srcId="{04EB3524-00CD-4336-B6D0-A6807515A670}" destId="{E7C47577-D23E-4E36-A489-0CB486E67B2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BE9558-03EE-492B-AD52-633A94C32474}">
      <dsp:nvSpPr>
        <dsp:cNvPr id="0" name=""/>
        <dsp:cNvSpPr/>
      </dsp:nvSpPr>
      <dsp:spPr>
        <a:xfrm>
          <a:off x="-6300921" y="-963854"/>
          <a:ext cx="7500116" cy="7500116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1C37D7-8635-424D-AFBD-749987098515}">
      <dsp:nvSpPr>
        <dsp:cNvPr id="0" name=""/>
        <dsp:cNvSpPr/>
      </dsp:nvSpPr>
      <dsp:spPr>
        <a:xfrm>
          <a:off x="525478" y="386869"/>
          <a:ext cx="9544145" cy="5866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56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>
              <a:latin typeface="Helmet"/>
            </a:rPr>
            <a:t>El VPH es el virus de transmisión sexual más común y afecta al 80% de las personas.</a:t>
          </a:r>
          <a:endParaRPr lang="es-CO" sz="1600" kern="1200" dirty="0"/>
        </a:p>
      </dsp:txBody>
      <dsp:txXfrm>
        <a:off x="525478" y="386869"/>
        <a:ext cx="9544145" cy="586663"/>
      </dsp:txXfrm>
    </dsp:sp>
    <dsp:sp modelId="{E7C47577-D23E-4E36-A489-0CB486E67B26}">
      <dsp:nvSpPr>
        <dsp:cNvPr id="0" name=""/>
        <dsp:cNvSpPr/>
      </dsp:nvSpPr>
      <dsp:spPr>
        <a:xfrm>
          <a:off x="291508" y="443133"/>
          <a:ext cx="309919" cy="287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86F84B-2931-4DC4-B157-52CF03E683FD}">
      <dsp:nvSpPr>
        <dsp:cNvPr id="0" name=""/>
        <dsp:cNvSpPr/>
      </dsp:nvSpPr>
      <dsp:spPr>
        <a:xfrm>
          <a:off x="929038" y="1173326"/>
          <a:ext cx="9061575" cy="5866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56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El virus del papiloma humano (VPH) está involucrado en la mayoría de las enfermedades </a:t>
          </a:r>
          <a:r>
            <a:rPr lang="es-MX" sz="1600" b="1" kern="1200" dirty="0" err="1" smtClean="0"/>
            <a:t>premalignas</a:t>
          </a:r>
          <a:r>
            <a:rPr lang="es-MX" sz="1600" b="1" kern="1200" dirty="0" smtClean="0"/>
            <a:t> y malignas del cérvix.</a:t>
          </a:r>
          <a:endParaRPr lang="es-CO" sz="1600" kern="1200" dirty="0"/>
        </a:p>
      </dsp:txBody>
      <dsp:txXfrm>
        <a:off x="929038" y="1173326"/>
        <a:ext cx="9061575" cy="586663"/>
      </dsp:txXfrm>
    </dsp:sp>
    <dsp:sp modelId="{1E8C21D5-DC94-45A1-8938-F230ED56AAE8}">
      <dsp:nvSpPr>
        <dsp:cNvPr id="0" name=""/>
        <dsp:cNvSpPr/>
      </dsp:nvSpPr>
      <dsp:spPr>
        <a:xfrm>
          <a:off x="774078" y="1323016"/>
          <a:ext cx="309919" cy="287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03578-896D-44A9-A455-4468A3473A3A}">
      <dsp:nvSpPr>
        <dsp:cNvPr id="0" name=""/>
        <dsp:cNvSpPr/>
      </dsp:nvSpPr>
      <dsp:spPr>
        <a:xfrm>
          <a:off x="1149705" y="2053209"/>
          <a:ext cx="8840908" cy="5866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56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Estudios recientes han reportado la detección de virus de </a:t>
          </a:r>
          <a:r>
            <a:rPr lang="es-MX" sz="1600" b="1" kern="1200" dirty="0" smtClean="0"/>
            <a:t>VPH de alto riesgo </a:t>
          </a:r>
          <a:r>
            <a:rPr lang="es-MX" sz="1600" kern="1200" dirty="0" smtClean="0"/>
            <a:t>por medio de DNA </a:t>
          </a:r>
          <a:r>
            <a:rPr lang="es-MX" sz="1600" b="1" kern="1200" dirty="0" smtClean="0"/>
            <a:t>en el 37.2% de las mujeres embarazadas y en el 14.2% de las mujeres no embarazadas.</a:t>
          </a:r>
          <a:endParaRPr lang="es-CO" sz="1600" b="1" kern="1200" dirty="0"/>
        </a:p>
      </dsp:txBody>
      <dsp:txXfrm>
        <a:off x="1149705" y="2053209"/>
        <a:ext cx="8840908" cy="586663"/>
      </dsp:txXfrm>
    </dsp:sp>
    <dsp:sp modelId="{D9DD6A05-32E6-4D27-94AD-70B0A12E3C86}">
      <dsp:nvSpPr>
        <dsp:cNvPr id="0" name=""/>
        <dsp:cNvSpPr/>
      </dsp:nvSpPr>
      <dsp:spPr>
        <a:xfrm>
          <a:off x="994745" y="2202900"/>
          <a:ext cx="309919" cy="287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BDAD6-922F-4260-8A55-F72DADCF1583}">
      <dsp:nvSpPr>
        <dsp:cNvPr id="0" name=""/>
        <dsp:cNvSpPr/>
      </dsp:nvSpPr>
      <dsp:spPr>
        <a:xfrm>
          <a:off x="1149705" y="2932535"/>
          <a:ext cx="8840908" cy="5866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56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Los tipos oncogénicos de VPH 16 y 18 son los mas comunes aún en el embarazo.</a:t>
          </a:r>
          <a:endParaRPr lang="es-CO" sz="1600" kern="1200" dirty="0"/>
        </a:p>
      </dsp:txBody>
      <dsp:txXfrm>
        <a:off x="1149705" y="2932535"/>
        <a:ext cx="8840908" cy="586663"/>
      </dsp:txXfrm>
    </dsp:sp>
    <dsp:sp modelId="{6753D06B-1E0E-431C-8B3B-F127C0531D7A}">
      <dsp:nvSpPr>
        <dsp:cNvPr id="0" name=""/>
        <dsp:cNvSpPr/>
      </dsp:nvSpPr>
      <dsp:spPr>
        <a:xfrm>
          <a:off x="994745" y="3082226"/>
          <a:ext cx="309919" cy="287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B02F8-F7C7-456F-95DB-FD9E67F28990}">
      <dsp:nvSpPr>
        <dsp:cNvPr id="0" name=""/>
        <dsp:cNvSpPr/>
      </dsp:nvSpPr>
      <dsp:spPr>
        <a:xfrm>
          <a:off x="929038" y="3812418"/>
          <a:ext cx="9061575" cy="5866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56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Los tipos de VPH 6 y 11 no oncogénicos causan lesiones visibles (condilomas) en el tracto genital que pueden tener una rápida proliferación durante el embarazo en respuesta a los cambios hormonales.</a:t>
          </a:r>
          <a:endParaRPr lang="es-CO" sz="1600" kern="1200" dirty="0"/>
        </a:p>
      </dsp:txBody>
      <dsp:txXfrm>
        <a:off x="929038" y="3812418"/>
        <a:ext cx="9061575" cy="586663"/>
      </dsp:txXfrm>
    </dsp:sp>
    <dsp:sp modelId="{3ED05B9E-8B5B-49AA-8785-D949FE9CEF05}">
      <dsp:nvSpPr>
        <dsp:cNvPr id="0" name=""/>
        <dsp:cNvSpPr/>
      </dsp:nvSpPr>
      <dsp:spPr>
        <a:xfrm>
          <a:off x="774078" y="3962109"/>
          <a:ext cx="309919" cy="287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7DB8F-C890-43DB-A2C5-CD724184A516}">
      <dsp:nvSpPr>
        <dsp:cNvPr id="0" name=""/>
        <dsp:cNvSpPr/>
      </dsp:nvSpPr>
      <dsp:spPr>
        <a:xfrm>
          <a:off x="446467" y="4692301"/>
          <a:ext cx="9544145" cy="5866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56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Los condilomas conducen a síntomas locales y en raras ocasiones causan </a:t>
          </a:r>
          <a:r>
            <a:rPr lang="es-MX" sz="1600" b="1" kern="1200" dirty="0" err="1" smtClean="0"/>
            <a:t>papilomatosis</a:t>
          </a:r>
          <a:r>
            <a:rPr lang="es-MX" sz="1600" b="1" kern="1200" dirty="0" smtClean="0"/>
            <a:t> laríngea en los infantes</a:t>
          </a:r>
          <a:r>
            <a:rPr lang="es-MX" sz="1600" kern="1200" dirty="0" smtClean="0"/>
            <a:t>, lo cual corresponde al 1%</a:t>
          </a:r>
          <a:r>
            <a:rPr lang="es-ES" sz="1600" kern="1200" dirty="0" smtClean="0"/>
            <a:t>.</a:t>
          </a:r>
          <a:endParaRPr lang="es-CO" sz="1600" kern="1200" dirty="0"/>
        </a:p>
      </dsp:txBody>
      <dsp:txXfrm>
        <a:off x="446467" y="4692301"/>
        <a:ext cx="9544145" cy="586663"/>
      </dsp:txXfrm>
    </dsp:sp>
    <dsp:sp modelId="{5D4997F5-347D-47B9-AFA6-760E04842B1E}">
      <dsp:nvSpPr>
        <dsp:cNvPr id="0" name=""/>
        <dsp:cNvSpPr/>
      </dsp:nvSpPr>
      <dsp:spPr>
        <a:xfrm>
          <a:off x="291508" y="4841992"/>
          <a:ext cx="309919" cy="287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6F391C-D0FE-4F32-87D8-8774D4AF6C54}">
      <dsp:nvSpPr>
        <dsp:cNvPr id="0" name=""/>
        <dsp:cNvSpPr/>
      </dsp:nvSpPr>
      <dsp:spPr>
        <a:xfrm>
          <a:off x="0" y="93361"/>
          <a:ext cx="10512862" cy="94769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1. ¿Con qué esquema se debe realizar la tamización en mujeres que hayan iniciado actividad sexual (citología, inspección visual, pruebas moleculares) para detectar lesiones precancerosas y cáncer de cuello uterino?</a:t>
          </a:r>
          <a:endParaRPr lang="es-CO" sz="1800" kern="1200" dirty="0"/>
        </a:p>
      </dsp:txBody>
      <dsp:txXfrm>
        <a:off x="46263" y="139624"/>
        <a:ext cx="10420336" cy="855173"/>
      </dsp:txXfrm>
    </dsp:sp>
    <dsp:sp modelId="{54E1B146-A98D-4CEE-8CEC-A032C1056A93}">
      <dsp:nvSpPr>
        <dsp:cNvPr id="0" name=""/>
        <dsp:cNvSpPr/>
      </dsp:nvSpPr>
      <dsp:spPr>
        <a:xfrm>
          <a:off x="0" y="1092901"/>
          <a:ext cx="10512862" cy="947699"/>
        </a:xfrm>
        <a:prstGeom prst="roundRect">
          <a:avLst/>
        </a:prstGeom>
        <a:gradFill rotWithShape="0">
          <a:gsLst>
            <a:gs pos="0">
              <a:schemeClr val="accent3">
                <a:hueOff val="-477801"/>
                <a:satOff val="393"/>
                <a:lumOff val="-327"/>
                <a:alphaOff val="0"/>
                <a:tint val="65000"/>
                <a:lumMod val="110000"/>
              </a:schemeClr>
            </a:gs>
            <a:gs pos="88000">
              <a:schemeClr val="accent3">
                <a:hueOff val="-477801"/>
                <a:satOff val="393"/>
                <a:lumOff val="-327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2. ¿Qué intervalos debe tener dicho esquema?</a:t>
          </a:r>
          <a:endParaRPr lang="es-CO" sz="1800" kern="1200" dirty="0"/>
        </a:p>
      </dsp:txBody>
      <dsp:txXfrm>
        <a:off x="46263" y="1139164"/>
        <a:ext cx="10420336" cy="855173"/>
      </dsp:txXfrm>
    </dsp:sp>
    <dsp:sp modelId="{CA8F2A62-24E3-4ADE-8250-8974BFB92793}">
      <dsp:nvSpPr>
        <dsp:cNvPr id="0" name=""/>
        <dsp:cNvSpPr/>
      </dsp:nvSpPr>
      <dsp:spPr>
        <a:xfrm>
          <a:off x="0" y="2092441"/>
          <a:ext cx="10512862" cy="947699"/>
        </a:xfrm>
        <a:prstGeom prst="roundRect">
          <a:avLst/>
        </a:prstGeom>
        <a:gradFill rotWithShape="0">
          <a:gsLst>
            <a:gs pos="0">
              <a:schemeClr val="accent3">
                <a:hueOff val="-955602"/>
                <a:satOff val="787"/>
                <a:lumOff val="-654"/>
                <a:alphaOff val="0"/>
                <a:tint val="65000"/>
                <a:lumMod val="110000"/>
              </a:schemeClr>
            </a:gs>
            <a:gs pos="88000">
              <a:schemeClr val="accent3">
                <a:hueOff val="-955602"/>
                <a:satOff val="787"/>
                <a:lumOff val="-654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3. ¿A qué edades debe iniciarse y finalizarse la tamización?</a:t>
          </a:r>
          <a:endParaRPr lang="es-CO" sz="1800" kern="1200" dirty="0"/>
        </a:p>
      </dsp:txBody>
      <dsp:txXfrm>
        <a:off x="46263" y="2138704"/>
        <a:ext cx="10420336" cy="855173"/>
      </dsp:txXfrm>
    </dsp:sp>
    <dsp:sp modelId="{11152052-F91A-4254-8C6F-3D480CB6A585}">
      <dsp:nvSpPr>
        <dsp:cNvPr id="0" name=""/>
        <dsp:cNvSpPr/>
      </dsp:nvSpPr>
      <dsp:spPr>
        <a:xfrm>
          <a:off x="0" y="3091981"/>
          <a:ext cx="10512862" cy="947699"/>
        </a:xfrm>
        <a:prstGeom prst="roundRect">
          <a:avLst/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65000"/>
                <a:lumMod val="110000"/>
              </a:schemeClr>
            </a:gs>
            <a:gs pos="88000">
              <a:schemeClr val="accent3">
                <a:hueOff val="-1433403"/>
                <a:satOff val="1180"/>
                <a:lumOff val="-981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4. ¿Cuál estrategia de clasificación diagnóstica debe realizarse en mujeres con resultados positivos a la tamización (citología, inspección visual, pruebas moleculares)?</a:t>
          </a:r>
          <a:endParaRPr lang="es-CO" sz="1800" kern="1200" dirty="0"/>
        </a:p>
      </dsp:txBody>
      <dsp:txXfrm>
        <a:off x="46263" y="3138244"/>
        <a:ext cx="10420336" cy="8551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11F58-D231-4324-8EDC-05BFA39C94B6}">
      <dsp:nvSpPr>
        <dsp:cNvPr id="0" name=""/>
        <dsp:cNvSpPr/>
      </dsp:nvSpPr>
      <dsp:spPr>
        <a:xfrm rot="10800000">
          <a:off x="2403202" y="118851"/>
          <a:ext cx="6299435" cy="95845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985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0" kern="1200" dirty="0">
              <a:effectLst/>
              <a:latin typeface="+mn-lt"/>
            </a:rPr>
            <a:t>Niveles de anticuerpos neutralizantes</a:t>
          </a:r>
          <a:br>
            <a:rPr lang="es-CO" sz="2000" b="0" kern="1200" dirty="0">
              <a:effectLst/>
              <a:latin typeface="+mn-lt"/>
            </a:rPr>
          </a:br>
          <a:r>
            <a:rPr lang="es-CO" sz="2000" b="0" kern="1200" dirty="0">
              <a:effectLst/>
              <a:latin typeface="+mn-lt"/>
            </a:rPr>
            <a:t>permanecen durante el tiempo (casi 8 años)</a:t>
          </a:r>
        </a:p>
      </dsp:txBody>
      <dsp:txXfrm rot="10800000">
        <a:off x="2642816" y="118851"/>
        <a:ext cx="6059821" cy="958456"/>
      </dsp:txXfrm>
    </dsp:sp>
    <dsp:sp modelId="{BB03FE81-2A6E-4381-A6CD-9A3F827253E2}">
      <dsp:nvSpPr>
        <dsp:cNvPr id="0" name=""/>
        <dsp:cNvSpPr/>
      </dsp:nvSpPr>
      <dsp:spPr>
        <a:xfrm>
          <a:off x="1266467" y="3029"/>
          <a:ext cx="1280931" cy="124288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19050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B3E2F-BBB7-4F67-8DD9-312DCDD14C5C}">
      <dsp:nvSpPr>
        <dsp:cNvPr id="0" name=""/>
        <dsp:cNvSpPr/>
      </dsp:nvSpPr>
      <dsp:spPr>
        <a:xfrm rot="10800000">
          <a:off x="2403202" y="1435507"/>
          <a:ext cx="6299435" cy="95845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985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0" kern="1200" dirty="0">
              <a:effectLst/>
              <a:latin typeface="+mn-lt"/>
            </a:rPr>
            <a:t>Son altamente efectivas para prevenir Infecciones con los tipos de VPH incluidos en la vacuna (VPH 16/18) (</a:t>
          </a:r>
          <a:r>
            <a:rPr lang="es-CO" sz="2000" b="0" kern="1200" dirty="0">
              <a:effectLst/>
              <a:latin typeface="+mn-lt"/>
              <a:cs typeface="Arial"/>
            </a:rPr>
            <a:t>≈</a:t>
          </a:r>
          <a:r>
            <a:rPr lang="es-CO" sz="2000" b="0" kern="1200" dirty="0">
              <a:effectLst/>
              <a:latin typeface="+mn-lt"/>
            </a:rPr>
            <a:t>100% )</a:t>
          </a:r>
        </a:p>
      </dsp:txBody>
      <dsp:txXfrm rot="10800000">
        <a:off x="2642816" y="1435507"/>
        <a:ext cx="6059821" cy="958456"/>
      </dsp:txXfrm>
    </dsp:sp>
    <dsp:sp modelId="{B12C96E7-222B-4A34-93FB-90108A802BA0}">
      <dsp:nvSpPr>
        <dsp:cNvPr id="0" name=""/>
        <dsp:cNvSpPr/>
      </dsp:nvSpPr>
      <dsp:spPr>
        <a:xfrm>
          <a:off x="1266467" y="1282153"/>
          <a:ext cx="1280931" cy="1242880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9050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17BA8-E87A-4FA0-B2E4-38322106A68F}">
      <dsp:nvSpPr>
        <dsp:cNvPr id="0" name=""/>
        <dsp:cNvSpPr/>
      </dsp:nvSpPr>
      <dsp:spPr>
        <a:xfrm rot="10800000">
          <a:off x="2403202" y="2752163"/>
          <a:ext cx="6299435" cy="95845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985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0" kern="1200" dirty="0">
              <a:solidFill>
                <a:schemeClr val="accent3">
                  <a:lumMod val="50000"/>
                </a:schemeClr>
              </a:solidFill>
              <a:effectLst/>
              <a:latin typeface="+mn-lt"/>
            </a:rPr>
            <a:t>Reducción del número de casos de CIN 2+ y CIN 3+ asociada con los tipos de VPH incluidos en la vacuna (VPH 16/18)</a:t>
          </a:r>
          <a:endParaRPr lang="es-CO" sz="2000" b="0" kern="1200" dirty="0">
            <a:effectLst/>
            <a:latin typeface="+mn-lt"/>
          </a:endParaRPr>
        </a:p>
      </dsp:txBody>
      <dsp:txXfrm rot="10800000">
        <a:off x="2642816" y="2752163"/>
        <a:ext cx="6059821" cy="958456"/>
      </dsp:txXfrm>
    </dsp:sp>
    <dsp:sp modelId="{66985FA8-50D1-49B4-B282-546ABBBDB576}">
      <dsp:nvSpPr>
        <dsp:cNvPr id="0" name=""/>
        <dsp:cNvSpPr/>
      </dsp:nvSpPr>
      <dsp:spPr>
        <a:xfrm>
          <a:off x="1266467" y="2598809"/>
          <a:ext cx="1280931" cy="1242880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9050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B7A1AF-4C90-45B4-BACE-FE36B64916D2}">
      <dsp:nvSpPr>
        <dsp:cNvPr id="0" name=""/>
        <dsp:cNvSpPr/>
      </dsp:nvSpPr>
      <dsp:spPr>
        <a:xfrm rot="10800000">
          <a:off x="2403202" y="4068819"/>
          <a:ext cx="6299435" cy="95845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985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0" kern="1200" dirty="0">
              <a:effectLst/>
              <a:latin typeface="+mn-lt"/>
            </a:rPr>
            <a:t>Reducción del número de citologías anormales, colposcopias, procedimientos de escisión</a:t>
          </a:r>
        </a:p>
      </dsp:txBody>
      <dsp:txXfrm rot="10800000">
        <a:off x="2642816" y="4068819"/>
        <a:ext cx="6059821" cy="958456"/>
      </dsp:txXfrm>
    </dsp:sp>
    <dsp:sp modelId="{9C15169C-39B8-49ED-8718-506B3180F181}">
      <dsp:nvSpPr>
        <dsp:cNvPr id="0" name=""/>
        <dsp:cNvSpPr/>
      </dsp:nvSpPr>
      <dsp:spPr>
        <a:xfrm>
          <a:off x="1266467" y="3915465"/>
          <a:ext cx="1280931" cy="1242880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84EAB-2D4E-4C84-8240-46EE2F5EC7E4}">
      <dsp:nvSpPr>
        <dsp:cNvPr id="0" name=""/>
        <dsp:cNvSpPr/>
      </dsp:nvSpPr>
      <dsp:spPr>
        <a:xfrm>
          <a:off x="0" y="-43941"/>
          <a:ext cx="5326649" cy="15818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/>
            <a:t>Gardasil como Cervarix son efectivas en su máxima expresión si se administran antes de la infección por VPH.</a:t>
          </a:r>
        </a:p>
      </dsp:txBody>
      <dsp:txXfrm>
        <a:off x="46332" y="2391"/>
        <a:ext cx="3619658" cy="1489233"/>
      </dsp:txXfrm>
    </dsp:sp>
    <dsp:sp modelId="{1305BB80-D674-4173-8F4F-0C1D617B9DA8}">
      <dsp:nvSpPr>
        <dsp:cNvPr id="0" name=""/>
        <dsp:cNvSpPr/>
      </dsp:nvSpPr>
      <dsp:spPr>
        <a:xfrm>
          <a:off x="469998" y="1801605"/>
          <a:ext cx="5326649" cy="1581897"/>
        </a:xfrm>
        <a:prstGeom prst="roundRect">
          <a:avLst>
            <a:gd name="adj" fmla="val 10000"/>
          </a:avLst>
        </a:prstGeom>
        <a:solidFill>
          <a:schemeClr val="accent3">
            <a:hueOff val="-716701"/>
            <a:satOff val="590"/>
            <a:lumOff val="-491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/>
            <a:t>Por lo que se recomienda que se apliquen antes de que la persona sea sexualmente activa.</a:t>
          </a:r>
        </a:p>
      </dsp:txBody>
      <dsp:txXfrm>
        <a:off x="516330" y="1847937"/>
        <a:ext cx="3735753" cy="1489233"/>
      </dsp:txXfrm>
    </dsp:sp>
    <dsp:sp modelId="{AB7339FA-41FC-4171-8F09-5275FBA4F419}">
      <dsp:nvSpPr>
        <dsp:cNvPr id="0" name=""/>
        <dsp:cNvSpPr/>
      </dsp:nvSpPr>
      <dsp:spPr>
        <a:xfrm>
          <a:off x="939996" y="3559270"/>
          <a:ext cx="5326649" cy="1757661"/>
        </a:xfrm>
        <a:prstGeom prst="roundRect">
          <a:avLst>
            <a:gd name="adj" fmla="val 10000"/>
          </a:avLst>
        </a:prstGeom>
        <a:solidFill>
          <a:schemeClr val="accent3">
            <a:hueOff val="-1433403"/>
            <a:satOff val="1180"/>
            <a:lumOff val="-981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/>
            <a:t>La FDA aprobó 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err="1"/>
            <a:t>Gardasil</a:t>
          </a:r>
          <a:r>
            <a:rPr lang="es-CO" sz="2000" kern="1200" dirty="0"/>
            <a:t> para su uso </a:t>
          </a:r>
          <a:r>
            <a:rPr lang="es-CO" sz="2000" kern="1200" dirty="0" smtClean="0"/>
            <a:t>en mujeres </a:t>
          </a:r>
          <a:r>
            <a:rPr lang="es-CO" sz="2000" kern="1200" dirty="0"/>
            <a:t>y hombres de 9 a 26 años de edad 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err="1"/>
            <a:t>Cervarix</a:t>
          </a:r>
          <a:r>
            <a:rPr lang="es-CO" sz="2000" kern="1200" dirty="0"/>
            <a:t> para su uso en mujeres de 9 a 25 años.</a:t>
          </a:r>
        </a:p>
      </dsp:txBody>
      <dsp:txXfrm>
        <a:off x="991476" y="3610750"/>
        <a:ext cx="3725457" cy="1654701"/>
      </dsp:txXfrm>
    </dsp:sp>
    <dsp:sp modelId="{19638FBA-9A09-4A23-B740-A032832C22D4}">
      <dsp:nvSpPr>
        <dsp:cNvPr id="0" name=""/>
        <dsp:cNvSpPr/>
      </dsp:nvSpPr>
      <dsp:spPr>
        <a:xfrm>
          <a:off x="4298415" y="1155664"/>
          <a:ext cx="1028233" cy="102823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000" kern="1200">
            <a:solidFill>
              <a:schemeClr val="tx1"/>
            </a:solidFill>
          </a:endParaRPr>
        </a:p>
      </dsp:txBody>
      <dsp:txXfrm>
        <a:off x="4529767" y="1155664"/>
        <a:ext cx="565529" cy="773745"/>
      </dsp:txXfrm>
    </dsp:sp>
    <dsp:sp modelId="{208256D2-7C96-4107-B1CA-7F3C165030D3}">
      <dsp:nvSpPr>
        <dsp:cNvPr id="0" name=""/>
        <dsp:cNvSpPr/>
      </dsp:nvSpPr>
      <dsp:spPr>
        <a:xfrm>
          <a:off x="4768414" y="2990665"/>
          <a:ext cx="1028233" cy="102823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-1658172"/>
            <a:satOff val="1149"/>
            <a:lumOff val="26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-1658172"/>
              <a:satOff val="1149"/>
              <a:lumOff val="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000" kern="1200">
            <a:solidFill>
              <a:schemeClr val="tx1"/>
            </a:solidFill>
          </a:endParaRPr>
        </a:p>
      </dsp:txBody>
      <dsp:txXfrm>
        <a:off x="4999766" y="2990665"/>
        <a:ext cx="565529" cy="7737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77553-A003-41BA-8D1D-2772179FD135}">
      <dsp:nvSpPr>
        <dsp:cNvPr id="0" name=""/>
        <dsp:cNvSpPr/>
      </dsp:nvSpPr>
      <dsp:spPr>
        <a:xfrm>
          <a:off x="0" y="2958"/>
          <a:ext cx="7918817" cy="6233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4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Efectos adversos</a:t>
          </a:r>
        </a:p>
      </dsp:txBody>
      <dsp:txXfrm>
        <a:off x="30431" y="33389"/>
        <a:ext cx="7857955" cy="562528"/>
      </dsp:txXfrm>
    </dsp:sp>
    <dsp:sp modelId="{3395411A-D4F5-426F-801D-D3DB390742EA}">
      <dsp:nvSpPr>
        <dsp:cNvPr id="0" name=""/>
        <dsp:cNvSpPr/>
      </dsp:nvSpPr>
      <dsp:spPr>
        <a:xfrm>
          <a:off x="0" y="626349"/>
          <a:ext cx="7918817" cy="2274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422" tIns="30480" rIns="170688" bIns="30480" numCol="1" spcCol="1270" anchor="t" anchorCtr="0">
          <a:noAutofit/>
        </a:bodyPr>
        <a:lstStyle/>
        <a:p>
          <a:pPr marL="268288" lvl="1" indent="-268288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2400" kern="1200" dirty="0"/>
            <a:t>Dolor, hinchazón, enrojecimiento en el  sitio de la inyección.</a:t>
          </a:r>
        </a:p>
        <a:p>
          <a:pPr marL="268288" lvl="1" indent="-268288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2400" kern="1200" dirty="0"/>
            <a:t>Malestar general: cefalea, náuseas</a:t>
          </a:r>
        </a:p>
        <a:p>
          <a:pPr marL="268288" lvl="1" indent="-268288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2400" kern="1200">
              <a:solidFill>
                <a:schemeClr val="tx1"/>
              </a:solidFill>
            </a:rPr>
            <a:t>Desmayo se </a:t>
          </a:r>
          <a:r>
            <a:rPr lang="es-CO" sz="2400" kern="1200" dirty="0">
              <a:solidFill>
                <a:schemeClr val="tx1"/>
              </a:solidFill>
            </a:rPr>
            <a:t>ha reportado posterior a la vacunación y se han producido lesiones graves relacionadas al mismo.</a:t>
          </a:r>
          <a:endParaRPr lang="es-CO" sz="2400" kern="1200" dirty="0"/>
        </a:p>
      </dsp:txBody>
      <dsp:txXfrm>
        <a:off x="0" y="626349"/>
        <a:ext cx="7918817" cy="2274864"/>
      </dsp:txXfrm>
    </dsp:sp>
    <dsp:sp modelId="{A1190378-35C4-45CB-A76A-890908CB6396}">
      <dsp:nvSpPr>
        <dsp:cNvPr id="0" name=""/>
        <dsp:cNvSpPr/>
      </dsp:nvSpPr>
      <dsp:spPr>
        <a:xfrm>
          <a:off x="0" y="2901213"/>
          <a:ext cx="7918817" cy="6233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6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Contraindicaciones</a:t>
          </a:r>
        </a:p>
      </dsp:txBody>
      <dsp:txXfrm>
        <a:off x="30431" y="2931644"/>
        <a:ext cx="7857955" cy="562528"/>
      </dsp:txXfrm>
    </dsp:sp>
    <dsp:sp modelId="{22BCFA28-ABD9-4D96-8B6A-B1B221A41EBC}">
      <dsp:nvSpPr>
        <dsp:cNvPr id="0" name=""/>
        <dsp:cNvSpPr/>
      </dsp:nvSpPr>
      <dsp:spPr>
        <a:xfrm>
          <a:off x="0" y="3524604"/>
          <a:ext cx="7918817" cy="1111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42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2400" kern="1200" dirty="0"/>
            <a:t>Antecedentes de anafilaxia a dosis previas o alguno de los componentes de la vacuna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2400" kern="1200" dirty="0"/>
            <a:t>Fiebre elevada asociada a compromiso general.</a:t>
          </a:r>
        </a:p>
      </dsp:txBody>
      <dsp:txXfrm>
        <a:off x="0" y="3524604"/>
        <a:ext cx="7918817" cy="11112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BE9558-03EE-492B-AD52-633A94C32474}">
      <dsp:nvSpPr>
        <dsp:cNvPr id="0" name=""/>
        <dsp:cNvSpPr/>
      </dsp:nvSpPr>
      <dsp:spPr>
        <a:xfrm>
          <a:off x="-6502008" y="-994424"/>
          <a:ext cx="7738993" cy="7738993"/>
        </a:xfrm>
        <a:prstGeom prst="blockArc">
          <a:avLst>
            <a:gd name="adj1" fmla="val 18900000"/>
            <a:gd name="adj2" fmla="val 2700000"/>
            <a:gd name="adj3" fmla="val 279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1C37D7-8635-424D-AFBD-749987098515}">
      <dsp:nvSpPr>
        <dsp:cNvPr id="0" name=""/>
        <dsp:cNvSpPr/>
      </dsp:nvSpPr>
      <dsp:spPr>
        <a:xfrm>
          <a:off x="460421" y="302802"/>
          <a:ext cx="8222570" cy="605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51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El embarazo es la oportunidad ideal para realizar un tamiz de neoplasia cervical, por lo que se  recomienda realizar un </a:t>
          </a:r>
          <a:r>
            <a:rPr lang="es-MX" sz="1600" b="1" kern="1200" dirty="0" smtClean="0"/>
            <a:t>Papanicolaou en la primera visita prenatal</a:t>
          </a:r>
          <a:endParaRPr lang="es-CO" sz="1600" b="1" kern="1200" dirty="0"/>
        </a:p>
      </dsp:txBody>
      <dsp:txXfrm>
        <a:off x="460421" y="302802"/>
        <a:ext cx="8222570" cy="605375"/>
      </dsp:txXfrm>
    </dsp:sp>
    <dsp:sp modelId="{E7C47577-D23E-4E36-A489-0CB486E67B26}">
      <dsp:nvSpPr>
        <dsp:cNvPr id="0" name=""/>
        <dsp:cNvSpPr/>
      </dsp:nvSpPr>
      <dsp:spPr>
        <a:xfrm>
          <a:off x="300518" y="457267"/>
          <a:ext cx="319804" cy="296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86F84B-2931-4DC4-B157-52CF03E683FD}">
      <dsp:nvSpPr>
        <dsp:cNvPr id="0" name=""/>
        <dsp:cNvSpPr/>
      </dsp:nvSpPr>
      <dsp:spPr>
        <a:xfrm>
          <a:off x="958383" y="1210750"/>
          <a:ext cx="7724607" cy="605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51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Sin embargo la </a:t>
          </a:r>
          <a:r>
            <a:rPr lang="es-MX" sz="1600" b="1" kern="1200" dirty="0" smtClean="0"/>
            <a:t>exactitud diagnóstica del Papanicolaou puede ser alterada </a:t>
          </a:r>
          <a:r>
            <a:rPr lang="es-MX" sz="1600" kern="1200" dirty="0" smtClean="0"/>
            <a:t>debido a los cambios fisiológicos del embarazo</a:t>
          </a:r>
          <a:endParaRPr lang="es-CO" sz="1600" kern="1200" dirty="0"/>
        </a:p>
      </dsp:txBody>
      <dsp:txXfrm>
        <a:off x="958383" y="1210750"/>
        <a:ext cx="7724607" cy="605375"/>
      </dsp:txXfrm>
    </dsp:sp>
    <dsp:sp modelId="{1E8C21D5-DC94-45A1-8938-F230ED56AAE8}">
      <dsp:nvSpPr>
        <dsp:cNvPr id="0" name=""/>
        <dsp:cNvSpPr/>
      </dsp:nvSpPr>
      <dsp:spPr>
        <a:xfrm>
          <a:off x="798481" y="1365215"/>
          <a:ext cx="319804" cy="296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03578-896D-44A9-A455-4468A3473A3A}">
      <dsp:nvSpPr>
        <dsp:cNvPr id="0" name=""/>
        <dsp:cNvSpPr/>
      </dsp:nvSpPr>
      <dsp:spPr>
        <a:xfrm>
          <a:off x="1186089" y="2118698"/>
          <a:ext cx="7496902" cy="605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51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 prevalencia de la citología anormal en el embarazo se estima de </a:t>
          </a:r>
          <a:r>
            <a:rPr lang="es-MX" sz="1600" b="1" kern="1200" dirty="0" smtClean="0"/>
            <a:t>aproximadamente 0.5 a 3.0%</a:t>
          </a:r>
          <a:endParaRPr lang="es-CO" sz="1600" b="1" kern="1200" dirty="0"/>
        </a:p>
      </dsp:txBody>
      <dsp:txXfrm>
        <a:off x="1186089" y="2118698"/>
        <a:ext cx="7496902" cy="605375"/>
      </dsp:txXfrm>
    </dsp:sp>
    <dsp:sp modelId="{D9DD6A05-32E6-4D27-94AD-70B0A12E3C86}">
      <dsp:nvSpPr>
        <dsp:cNvPr id="0" name=""/>
        <dsp:cNvSpPr/>
      </dsp:nvSpPr>
      <dsp:spPr>
        <a:xfrm>
          <a:off x="1026187" y="2273163"/>
          <a:ext cx="319804" cy="296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BDAD6-922F-4260-8A55-F72DADCF1583}">
      <dsp:nvSpPr>
        <dsp:cNvPr id="0" name=""/>
        <dsp:cNvSpPr/>
      </dsp:nvSpPr>
      <dsp:spPr>
        <a:xfrm>
          <a:off x="1067413" y="3026070"/>
          <a:ext cx="7496902" cy="605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51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 abundancia de </a:t>
          </a:r>
          <a:r>
            <a:rPr lang="es-MX" sz="1600" b="1" kern="1200" dirty="0" smtClean="0"/>
            <a:t>células </a:t>
          </a:r>
          <a:r>
            <a:rPr lang="es-MX" sz="1600" b="1" kern="1200" dirty="0" err="1" smtClean="0"/>
            <a:t>deciduales</a:t>
          </a:r>
          <a:r>
            <a:rPr lang="es-MX" sz="1600" b="1" kern="1200" dirty="0" smtClean="0"/>
            <a:t> degeneradas y El </a:t>
          </a:r>
          <a:r>
            <a:rPr lang="es-MX" sz="1600" b="1" kern="1200" dirty="0" err="1" smtClean="0"/>
            <a:t>citotrofoblasto</a:t>
          </a:r>
          <a:r>
            <a:rPr lang="es-MX" sz="1600" b="1" kern="1200" dirty="0" smtClean="0"/>
            <a:t> </a:t>
          </a:r>
          <a:r>
            <a:rPr lang="es-MX" sz="1600" kern="1200" dirty="0" smtClean="0"/>
            <a:t>pueden simular una lesión </a:t>
          </a:r>
          <a:r>
            <a:rPr lang="es-MX" sz="1600" kern="1200" dirty="0" err="1" smtClean="0"/>
            <a:t>intraepitelial</a:t>
          </a:r>
          <a:r>
            <a:rPr lang="es-MX" sz="1600" kern="1200" dirty="0" smtClean="0"/>
            <a:t> </a:t>
          </a:r>
          <a:r>
            <a:rPr lang="es-MX" sz="1600" b="1" kern="1200" dirty="0" smtClean="0"/>
            <a:t>escamosa de alto grado.</a:t>
          </a:r>
          <a:endParaRPr lang="es-CO" sz="1600" b="1" kern="1200" dirty="0"/>
        </a:p>
      </dsp:txBody>
      <dsp:txXfrm>
        <a:off x="1067413" y="3026070"/>
        <a:ext cx="7496902" cy="605375"/>
      </dsp:txXfrm>
    </dsp:sp>
    <dsp:sp modelId="{6753D06B-1E0E-431C-8B3B-F127C0531D7A}">
      <dsp:nvSpPr>
        <dsp:cNvPr id="0" name=""/>
        <dsp:cNvSpPr/>
      </dsp:nvSpPr>
      <dsp:spPr>
        <a:xfrm>
          <a:off x="1026187" y="3180536"/>
          <a:ext cx="319804" cy="296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A745A-221A-4FF1-97F7-ED44F7A8AC80}">
      <dsp:nvSpPr>
        <dsp:cNvPr id="0" name=""/>
        <dsp:cNvSpPr/>
      </dsp:nvSpPr>
      <dsp:spPr>
        <a:xfrm>
          <a:off x="958383" y="3934018"/>
          <a:ext cx="7724607" cy="605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51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Las células del </a:t>
          </a:r>
          <a:r>
            <a:rPr lang="es-MX" sz="1600" b="1" kern="1200" dirty="0" err="1" smtClean="0"/>
            <a:t>sinciciotrofoblasto</a:t>
          </a:r>
          <a:r>
            <a:rPr lang="es-MX" sz="1600" b="1" kern="1200" dirty="0" smtClean="0"/>
            <a:t> pueden confundirse con el VPH</a:t>
          </a:r>
          <a:r>
            <a:rPr lang="es-MX" sz="1600" kern="1200" dirty="0" smtClean="0"/>
            <a:t>,  la </a:t>
          </a:r>
          <a:r>
            <a:rPr lang="es-MX" sz="1600" b="1" kern="1200" dirty="0" err="1" smtClean="0"/>
            <a:t>metaplasia</a:t>
          </a:r>
          <a:r>
            <a:rPr lang="es-MX" sz="1600" b="1" kern="1200" dirty="0" smtClean="0"/>
            <a:t> inmadura con lesión </a:t>
          </a:r>
          <a:r>
            <a:rPr lang="es-MX" sz="1600" b="1" kern="1200" dirty="0" err="1" smtClean="0"/>
            <a:t>intraepitelial</a:t>
          </a:r>
          <a:r>
            <a:rPr lang="es-MX" sz="1600" b="1" kern="1200" dirty="0" smtClean="0"/>
            <a:t> escamosa de alto grado.</a:t>
          </a:r>
          <a:endParaRPr lang="es-CO" sz="1600" b="1" kern="1200" dirty="0"/>
        </a:p>
      </dsp:txBody>
      <dsp:txXfrm>
        <a:off x="958383" y="3934018"/>
        <a:ext cx="7724607" cy="605375"/>
      </dsp:txXfrm>
    </dsp:sp>
    <dsp:sp modelId="{5F71E851-C549-4576-867F-73399E91F20B}">
      <dsp:nvSpPr>
        <dsp:cNvPr id="0" name=""/>
        <dsp:cNvSpPr/>
      </dsp:nvSpPr>
      <dsp:spPr>
        <a:xfrm>
          <a:off x="580024" y="3858346"/>
          <a:ext cx="756718" cy="756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DE7CB-EFC3-41B7-B356-57C7A5D8D97D}">
      <dsp:nvSpPr>
        <dsp:cNvPr id="0" name=""/>
        <dsp:cNvSpPr/>
      </dsp:nvSpPr>
      <dsp:spPr>
        <a:xfrm>
          <a:off x="460421" y="4841966"/>
          <a:ext cx="8222570" cy="6053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51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Las células de reacción </a:t>
          </a:r>
          <a:r>
            <a:rPr lang="es-MX" sz="1600" b="1" kern="1200" dirty="0" smtClean="0"/>
            <a:t>Arias-Stella </a:t>
          </a:r>
          <a:r>
            <a:rPr lang="es-MX" sz="1600" kern="1200" dirty="0" smtClean="0"/>
            <a:t>puede imitar anormalidades citológicas asociadas con </a:t>
          </a:r>
          <a:r>
            <a:rPr lang="es-MX" sz="1600" b="1" kern="1200" dirty="0" smtClean="0"/>
            <a:t>adenocarcinoma </a:t>
          </a:r>
          <a:r>
            <a:rPr lang="es-MX" sz="1600" b="1" kern="1200" dirty="0" err="1" smtClean="0"/>
            <a:t>endocervical</a:t>
          </a:r>
          <a:r>
            <a:rPr lang="es-MX" sz="1600" b="1" kern="1200" dirty="0" smtClean="0"/>
            <a:t>.</a:t>
          </a:r>
          <a:endParaRPr lang="es-CO" sz="1600" b="1" kern="1200" dirty="0"/>
        </a:p>
      </dsp:txBody>
      <dsp:txXfrm>
        <a:off x="460421" y="4841966"/>
        <a:ext cx="8222570" cy="605375"/>
      </dsp:txXfrm>
    </dsp:sp>
    <dsp:sp modelId="{854BF800-1386-4163-9DFC-8E6C4BFDF3D5}">
      <dsp:nvSpPr>
        <dsp:cNvPr id="0" name=""/>
        <dsp:cNvSpPr/>
      </dsp:nvSpPr>
      <dsp:spPr>
        <a:xfrm>
          <a:off x="82061" y="4766294"/>
          <a:ext cx="756718" cy="756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BE9558-03EE-492B-AD52-633A94C32474}">
      <dsp:nvSpPr>
        <dsp:cNvPr id="0" name=""/>
        <dsp:cNvSpPr/>
      </dsp:nvSpPr>
      <dsp:spPr>
        <a:xfrm>
          <a:off x="-5374406" y="-808713"/>
          <a:ext cx="6287851" cy="6287851"/>
        </a:xfrm>
        <a:prstGeom prst="blockArc">
          <a:avLst>
            <a:gd name="adj1" fmla="val 18900000"/>
            <a:gd name="adj2" fmla="val 2700000"/>
            <a:gd name="adj3" fmla="val 344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1C37D7-8635-424D-AFBD-749987098515}">
      <dsp:nvSpPr>
        <dsp:cNvPr id="0" name=""/>
        <dsp:cNvSpPr/>
      </dsp:nvSpPr>
      <dsp:spPr>
        <a:xfrm>
          <a:off x="321527" y="793263"/>
          <a:ext cx="9284009" cy="30838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53575" tIns="55880" rIns="55880" bIns="5588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El examen no satisfactorio puede volverse  satisfactoria a las </a:t>
          </a:r>
          <a:r>
            <a:rPr lang="es-MX" sz="2200" b="1" kern="1200" dirty="0" smtClean="0"/>
            <a:t>20 semanas de gestación </a:t>
          </a:r>
          <a:r>
            <a:rPr lang="es-MX" sz="2200" kern="1200" dirty="0" smtClean="0"/>
            <a:t>(migración de la zona de transformación)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b="1" kern="1200" dirty="0" smtClean="0"/>
            <a:t>La biopsia </a:t>
          </a:r>
          <a:r>
            <a:rPr lang="es-MX" sz="2200" kern="1200" dirty="0" smtClean="0"/>
            <a:t>se limita a un área anormal visible sospechosa de  </a:t>
          </a:r>
          <a:r>
            <a:rPr lang="es-MX" sz="2200" b="1" kern="1200" dirty="0" smtClean="0"/>
            <a:t>lesión </a:t>
          </a:r>
          <a:r>
            <a:rPr lang="es-MX" sz="2200" b="1" kern="1200" dirty="0" err="1" smtClean="0"/>
            <a:t>intraepitelial</a:t>
          </a:r>
          <a:r>
            <a:rPr lang="es-MX" sz="2200" b="1" kern="1200" dirty="0" smtClean="0"/>
            <a:t> de alto grado,  de cáncer invasor o de  lesión glandular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200" kern="1200" dirty="0" smtClean="0"/>
            <a:t>Realizar </a:t>
          </a:r>
          <a:r>
            <a:rPr lang="es-MX" sz="2200" b="1" kern="1200" dirty="0" smtClean="0"/>
            <a:t>cono diagnóstico solo si existe duda  de cáncer invasor</a:t>
          </a:r>
          <a:endParaRPr lang="es-CO" sz="2200" b="1" kern="1200" dirty="0" smtClean="0"/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200" b="1" kern="1200" dirty="0"/>
        </a:p>
      </dsp:txBody>
      <dsp:txXfrm>
        <a:off x="321527" y="793263"/>
        <a:ext cx="9284009" cy="3083898"/>
      </dsp:txXfrm>
    </dsp:sp>
    <dsp:sp modelId="{E7C47577-D23E-4E36-A489-0CB486E67B26}">
      <dsp:nvSpPr>
        <dsp:cNvPr id="0" name=""/>
        <dsp:cNvSpPr/>
      </dsp:nvSpPr>
      <dsp:spPr>
        <a:xfrm>
          <a:off x="283697" y="1786774"/>
          <a:ext cx="1183310" cy="10968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568C3-CA8D-4F5D-9843-75DB95AC2F70}" type="datetimeFigureOut">
              <a:rPr lang="es-CO" smtClean="0"/>
              <a:t>26/06/2019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082F1-76BC-4816-837B-1F17E8C62F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1240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97DE9-B40B-4327-BBDF-9C4F6D2785F7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43015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835365" cy="683536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746" y="4377351"/>
            <a:ext cx="2706254" cy="250328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097" y="4377351"/>
            <a:ext cx="2480649" cy="248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9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933" y="5634649"/>
            <a:ext cx="1142434" cy="114243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003" y="3771332"/>
            <a:ext cx="9293629" cy="1424561"/>
          </a:xfrm>
        </p:spPr>
        <p:txBody>
          <a:bodyPr/>
          <a:lstStyle/>
          <a:p>
            <a:r>
              <a:rPr lang="es-CO" sz="4400" b="1" dirty="0" smtClean="0"/>
              <a:t>VIRUS DEL PAPILOMA Y EMBARAZO: CUAL ES LA VIA DEL PARTO?</a:t>
            </a:r>
            <a:endParaRPr lang="es-CO" sz="44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50790" y="5423685"/>
            <a:ext cx="9209445" cy="562356"/>
          </a:xfrm>
        </p:spPr>
        <p:txBody>
          <a:bodyPr>
            <a:noAutofit/>
          </a:bodyPr>
          <a:lstStyle/>
          <a:p>
            <a:pPr algn="l"/>
            <a:r>
              <a:rPr lang="es-CO" sz="2400" dirty="0" smtClean="0"/>
              <a:t>DR OMAR LOPEZ GONZALEZ PERINATOLOGO</a:t>
            </a:r>
          </a:p>
          <a:p>
            <a:pPr algn="l"/>
            <a:r>
              <a:rPr lang="es-CO" sz="1400" dirty="0" smtClean="0"/>
              <a:t>IPS NATALIS S.A.S. PERINATOLOGÍA, DIAGNÓSTICO </a:t>
            </a:r>
          </a:p>
          <a:p>
            <a:pPr algn="l"/>
            <a:r>
              <a:rPr lang="es-CO" sz="1400" dirty="0" smtClean="0"/>
              <a:t>Y ULTRASONIDO PRENATAL</a:t>
            </a:r>
            <a:endParaRPr lang="es-CO" sz="1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919637" y="5640422"/>
            <a:ext cx="1272363" cy="12175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947" y="5640421"/>
            <a:ext cx="1316302" cy="121757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367" y="5640420"/>
            <a:ext cx="1217580" cy="121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7117" y="1077363"/>
            <a:ext cx="3014804" cy="5478350"/>
          </a:xfrm>
        </p:spPr>
        <p:txBody>
          <a:bodyPr>
            <a:normAutofit/>
          </a:bodyPr>
          <a:lstStyle/>
          <a:p>
            <a:r>
              <a:rPr lang="es-CO" sz="2800" dirty="0" smtClean="0"/>
              <a:t>“EL VIRUS DEL PAPILOMA ES UNA CAUSA NECESARIA MAS NO SUFICIENTE PARA EL CANCER DE CERVIX”</a:t>
            </a:r>
            <a:endParaRPr lang="es-CO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/>
          <p:cNvPicPr/>
          <p:nvPr/>
        </p:nvPicPr>
        <p:blipFill rotWithShape="1">
          <a:blip r:embed="rId3"/>
          <a:srcRect l="22646" t="4516" r="40328" b="2939"/>
          <a:stretch/>
        </p:blipFill>
        <p:spPr bwMode="auto">
          <a:xfrm>
            <a:off x="3947311" y="706170"/>
            <a:ext cx="5558828" cy="61518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8002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948077757"/>
              </p:ext>
            </p:extLst>
          </p:nvPr>
        </p:nvGraphicFramePr>
        <p:xfrm>
          <a:off x="344033" y="1285592"/>
          <a:ext cx="10069624" cy="55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ítulo 1"/>
          <p:cNvSpPr txBox="1">
            <a:spLocks/>
          </p:cNvSpPr>
          <p:nvPr/>
        </p:nvSpPr>
        <p:spPr>
          <a:xfrm>
            <a:off x="490182" y="5207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4800" b="1" dirty="0" smtClean="0"/>
              <a:t>HPV Y EMBARAZO</a:t>
            </a:r>
            <a:endParaRPr lang="es-CO" sz="4800" b="1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357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274054" y="332656"/>
            <a:ext cx="9601200" cy="987896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s-CO" sz="4800" b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TAMIZAJE</a:t>
            </a:r>
            <a:endParaRPr lang="es-CO" sz="4800" b="1" dirty="0">
              <a:ln w="10160">
                <a:solidFill>
                  <a:srgbClr val="C00000"/>
                </a:solidFill>
                <a:prstDash val="solid"/>
              </a:ln>
              <a:solidFill>
                <a:srgbClr val="92D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r="1784"/>
          <a:stretch/>
        </p:blipFill>
        <p:spPr>
          <a:xfrm>
            <a:off x="1274055" y="1772817"/>
            <a:ext cx="9145587" cy="455453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6858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3198" y="332656"/>
            <a:ext cx="10512862" cy="81951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CO" dirty="0" smtClean="0"/>
              <a:t>Tamizaje, nos preguntamos…</a:t>
            </a:r>
            <a:endParaRPr lang="es-CO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263352" y="1700808"/>
          <a:ext cx="10512862" cy="4133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1592" y="2636913"/>
            <a:ext cx="2049245" cy="2153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76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PRUEBAS DE TAMIZAJE</a:t>
            </a:r>
            <a:endParaRPr lang="es-CO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09457" y="2636911"/>
            <a:ext cx="8555525" cy="313014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CO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Prueba de ADN-VPH</a:t>
            </a:r>
          </a:p>
          <a:p>
            <a:pPr algn="ctr"/>
            <a:r>
              <a:rPr lang="es-CO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Citología Cervicouterina</a:t>
            </a:r>
          </a:p>
          <a:p>
            <a:pPr algn="ctr"/>
            <a:r>
              <a:rPr lang="es-CO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Inspección visual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0151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703512" y="3212976"/>
            <a:ext cx="933717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CO" dirty="0"/>
              <a:t>En mujeres mayores de 65 años, la finalización de la tamización debe estar condicionada a la verificación de una prueba de tamización negativa al menos en los últimos 5 años.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3433" y="638343"/>
            <a:ext cx="10486743" cy="2456484"/>
          </a:xfrm>
          <a:prstGeom prst="rect">
            <a:avLst/>
          </a:prstGeom>
        </p:spPr>
      </p:pic>
      <p:pic>
        <p:nvPicPr>
          <p:cNvPr id="6" name="Marcador de contenido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641" y="3977457"/>
            <a:ext cx="7616901" cy="220415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465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3076" y="863247"/>
            <a:ext cx="10512862" cy="536256"/>
          </a:xfrm>
        </p:spPr>
        <p:txBody>
          <a:bodyPr>
            <a:noAutofit/>
          </a:bodyPr>
          <a:lstStyle/>
          <a:p>
            <a:pPr algn="ctr"/>
            <a:r>
              <a:rPr lang="es-CO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92D050"/>
                </a:solidFill>
              </a:rPr>
              <a:t>PROCEDIMIENTOS DE TAMIZACIÓN DE CA CUELLO UTERINO</a:t>
            </a:r>
            <a:endParaRPr lang="es-CO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92D050"/>
              </a:solidFill>
            </a:endParaRPr>
          </a:p>
        </p:txBody>
      </p:sp>
      <p:sp>
        <p:nvSpPr>
          <p:cNvPr id="3" name="Flecha curvada hacia la derecha 2"/>
          <p:cNvSpPr/>
          <p:nvPr/>
        </p:nvSpPr>
        <p:spPr>
          <a:xfrm>
            <a:off x="384803" y="718953"/>
            <a:ext cx="862660" cy="177682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799">
              <a:solidFill>
                <a:schemeClr val="tx1"/>
              </a:solidFill>
            </a:endParaRPr>
          </a:p>
        </p:txBody>
      </p:sp>
      <p:pic>
        <p:nvPicPr>
          <p:cNvPr id="1028" name="Picture 4" descr="Resultado de imagen para signo de muj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84" y="1905560"/>
            <a:ext cx="535207" cy="535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771233" y="2071530"/>
            <a:ext cx="2369095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99" dirty="0"/>
              <a:t>&lt; 25 AÑOS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4803" y="2640070"/>
            <a:ext cx="4094414" cy="341478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7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CITOLOGIA A PARTIR DE:</a:t>
            </a:r>
          </a:p>
          <a:p>
            <a:pPr marL="285664" indent="-285664">
              <a:buFont typeface="Courier New" panose="02070309020205020404" pitchFamily="49" charset="0"/>
              <a:buChar char="o"/>
            </a:pPr>
            <a:r>
              <a:rPr lang="es-CO" sz="17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 y evaluación de antecedentes/factores de riesgo por medico que merite realizarla, (esquema 1-3-3) .resultado negativo</a:t>
            </a:r>
          </a:p>
          <a:p>
            <a:pPr marL="285664" indent="-285664" algn="ctr">
              <a:buFont typeface="Courier New" panose="02070309020205020404" pitchFamily="49" charset="0"/>
              <a:buChar char="o"/>
            </a:pPr>
            <a:r>
              <a:rPr lang="es-CO" sz="17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ANTECEDENTES: </a:t>
            </a:r>
          </a:p>
          <a:p>
            <a:pPr marL="285664" indent="-285664">
              <a:buFont typeface="Wingdings" panose="05000000000000000000" pitchFamily="2" charset="2"/>
              <a:buChar char="Ø"/>
            </a:pPr>
            <a:r>
              <a:rPr lang="es-CO" sz="17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Inicio  de relaciones sexuales &lt; 15 años</a:t>
            </a:r>
          </a:p>
          <a:p>
            <a:pPr marL="285664" indent="-285664">
              <a:buFont typeface="Wingdings" panose="05000000000000000000" pitchFamily="2" charset="2"/>
              <a:buChar char="Ø"/>
            </a:pPr>
            <a:r>
              <a:rPr lang="es-CO" sz="17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Multiparidad </a:t>
            </a:r>
          </a:p>
          <a:p>
            <a:pPr marL="285664" indent="-285664">
              <a:buFont typeface="Wingdings" panose="05000000000000000000" pitchFamily="2" charset="2"/>
              <a:buChar char="Ø"/>
            </a:pPr>
            <a:r>
              <a:rPr lang="es-CO" sz="17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Múltiples compañeros sexuales</a:t>
            </a:r>
            <a:endParaRPr lang="es-CO" sz="1799" dirty="0"/>
          </a:p>
          <a:p>
            <a:pPr marL="285664" indent="-285664">
              <a:buFont typeface="Courier New" panose="02070309020205020404" pitchFamily="49" charset="0"/>
              <a:buChar char="o"/>
            </a:pPr>
            <a:endParaRPr lang="es-CO" sz="1799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errar llave 7"/>
          <p:cNvSpPr/>
          <p:nvPr/>
        </p:nvSpPr>
        <p:spPr>
          <a:xfrm rot="5400000">
            <a:off x="8433078" y="2746526"/>
            <a:ext cx="505098" cy="4112858"/>
          </a:xfrm>
          <a:prstGeom prst="rightBrace">
            <a:avLst>
              <a:gd name="adj1" fmla="val 8333"/>
              <a:gd name="adj2" fmla="val 52771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1799"/>
          </a:p>
        </p:txBody>
      </p:sp>
      <p:sp>
        <p:nvSpPr>
          <p:cNvPr id="9" name="Rectángulo redondeado 8"/>
          <p:cNvSpPr/>
          <p:nvPr/>
        </p:nvSpPr>
        <p:spPr>
          <a:xfrm>
            <a:off x="7004927" y="5118765"/>
            <a:ext cx="3218880" cy="17747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799" dirty="0"/>
              <a:t>PRUEBA ADN-VPH +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696460" y="5344562"/>
            <a:ext cx="7492036" cy="14766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799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RECOMENDACIÓN</a:t>
            </a:r>
          </a:p>
          <a:p>
            <a:pPr marL="399930" indent="-399930">
              <a:buFont typeface="+mj-lt"/>
              <a:buAutoNum type="romanUcPeriod"/>
            </a:pPr>
            <a:r>
              <a:rPr lang="es-CO" sz="1799" dirty="0"/>
              <a:t>Realizar citología de Triage </a:t>
            </a:r>
          </a:p>
          <a:p>
            <a:pPr marL="399930" indent="-399930">
              <a:buFont typeface="+mj-lt"/>
              <a:buAutoNum type="romanUcPeriod"/>
            </a:pPr>
            <a:r>
              <a:rPr lang="es-CO" sz="1799" dirty="0"/>
              <a:t>Clasificar para decidir que casos se remiten a colposcopia + biopsia </a:t>
            </a:r>
          </a:p>
          <a:p>
            <a:r>
              <a:rPr lang="es-CO" sz="1799" dirty="0"/>
              <a:t>Es </a:t>
            </a:r>
            <a:r>
              <a:rPr lang="es-CO" sz="1799" b="1" i="1" dirty="0"/>
              <a:t>OBLIGATORIO</a:t>
            </a:r>
            <a:r>
              <a:rPr lang="es-CO" sz="1799" dirty="0"/>
              <a:t>; a toda mujer que se le realice ADN-VPH se le tome muestra para citología </a:t>
            </a:r>
          </a:p>
        </p:txBody>
      </p:sp>
      <p:sp>
        <p:nvSpPr>
          <p:cNvPr id="11" name="Flecha curvada hacia la izquierda 10"/>
          <p:cNvSpPr/>
          <p:nvPr/>
        </p:nvSpPr>
        <p:spPr>
          <a:xfrm>
            <a:off x="11256464" y="653866"/>
            <a:ext cx="736078" cy="139693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799">
              <a:solidFill>
                <a:schemeClr val="tx1"/>
              </a:solidFill>
            </a:endParaRPr>
          </a:p>
        </p:txBody>
      </p:sp>
      <p:pic>
        <p:nvPicPr>
          <p:cNvPr id="13" name="Picture 4" descr="Resultado de imagen para signo de muj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0386" y="1607365"/>
            <a:ext cx="535207" cy="535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9765592" y="1690350"/>
            <a:ext cx="1360278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99" dirty="0"/>
              <a:t>30-65 AÑOS</a:t>
            </a:r>
          </a:p>
        </p:txBody>
      </p:sp>
      <p:sp>
        <p:nvSpPr>
          <p:cNvPr id="14" name="Elipse 13"/>
          <p:cNvSpPr/>
          <p:nvPr/>
        </p:nvSpPr>
        <p:spPr>
          <a:xfrm>
            <a:off x="6644018" y="1926324"/>
            <a:ext cx="3640818" cy="275435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799" dirty="0"/>
              <a:t>A PARTIR DE LOS 30 HASTA 65 AÑOS, LA TAMIZACION OBLIGATORIA SERA CON </a:t>
            </a:r>
            <a:r>
              <a:rPr lang="es-CO" sz="1799" b="1" i="1" u="sng" dirty="0"/>
              <a:t>LAS PRUEBAS ADN-VPH</a:t>
            </a:r>
          </a:p>
        </p:txBody>
      </p:sp>
    </p:spTree>
    <p:extLst>
      <p:ext uri="{BB962C8B-B14F-4D97-AF65-F5344CB8AC3E}">
        <p14:creationId xmlns:p14="http://schemas.microsoft.com/office/powerpoint/2010/main" val="396444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54" y="2316865"/>
            <a:ext cx="9246116" cy="349679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58432" y="424273"/>
            <a:ext cx="9384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 smtClean="0">
                <a:ln w="12700" cmpd="sng">
                  <a:solidFill>
                    <a:srgbClr val="E76618"/>
                  </a:solidFill>
                  <a:prstDash val="solid"/>
                </a:ln>
                <a:solidFill>
                  <a:srgbClr val="92D050"/>
                </a:solidFill>
              </a:rPr>
              <a:t>PROCEDIMIENTOS DE TAMIZACIÓN DE CA CUELLO UTERINO</a:t>
            </a:r>
            <a:endParaRPr lang="es-CO" dirty="0"/>
          </a:p>
        </p:txBody>
      </p:sp>
      <p:sp>
        <p:nvSpPr>
          <p:cNvPr id="5" name="Rectángulo redondeado 4"/>
          <p:cNvSpPr/>
          <p:nvPr/>
        </p:nvSpPr>
        <p:spPr>
          <a:xfrm>
            <a:off x="1865014" y="3621386"/>
            <a:ext cx="8709434" cy="8419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redondeado 5"/>
          <p:cNvSpPr/>
          <p:nvPr/>
        </p:nvSpPr>
        <p:spPr>
          <a:xfrm>
            <a:off x="1865014" y="4689695"/>
            <a:ext cx="8709434" cy="59752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78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66F2BA5-5D8C-410D-9CDE-F887B53B5A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455"/>
          <a:stretch/>
        </p:blipFill>
        <p:spPr>
          <a:xfrm>
            <a:off x="736740" y="1054622"/>
            <a:ext cx="7479056" cy="47558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896BB54-3CFC-442C-A746-A6E959011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431" y="1156844"/>
            <a:ext cx="4451569" cy="465361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3B5DF003-7135-48AE-871A-3311CB4A00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065" t="46955" r="43369" b="27718"/>
          <a:stretch/>
        </p:blipFill>
        <p:spPr>
          <a:xfrm>
            <a:off x="1186003" y="4654136"/>
            <a:ext cx="2114515" cy="206717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7FE938DB-8BCA-4E4F-905B-06A6F3460CD8}"/>
              </a:ext>
            </a:extLst>
          </p:cNvPr>
          <p:cNvSpPr txBox="1"/>
          <p:nvPr/>
        </p:nvSpPr>
        <p:spPr>
          <a:xfrm>
            <a:off x="1945209" y="143771"/>
            <a:ext cx="780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VACUNAS</a:t>
            </a:r>
          </a:p>
        </p:txBody>
      </p:sp>
    </p:spTree>
    <p:extLst>
      <p:ext uri="{BB962C8B-B14F-4D97-AF65-F5344CB8AC3E}">
        <p14:creationId xmlns:p14="http://schemas.microsoft.com/office/powerpoint/2010/main" val="9865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/>
          </p:nvPr>
        </p:nvGraphicFramePr>
        <p:xfrm>
          <a:off x="-581355" y="1097089"/>
          <a:ext cx="9472836" cy="5198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49 Título"/>
          <p:cNvSpPr>
            <a:spLocks noGrp="1"/>
          </p:cNvSpPr>
          <p:nvPr>
            <p:ph type="title"/>
          </p:nvPr>
        </p:nvSpPr>
        <p:spPr>
          <a:xfrm>
            <a:off x="1487489" y="174822"/>
            <a:ext cx="8227457" cy="114270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s-CO" sz="3599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92D050"/>
                </a:solidFill>
              </a:rPr>
              <a:t>RESULTADOS DE LOS ESTUDIOS DE LA VACUNA</a:t>
            </a:r>
            <a:endParaRPr lang="es-CO" sz="3599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1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869B603-0E01-4B14-B2E7-487906B197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70" t="20082" r="30870" b="15925"/>
          <a:stretch/>
        </p:blipFill>
        <p:spPr>
          <a:xfrm>
            <a:off x="1589" y="895"/>
            <a:ext cx="5973855" cy="6041417"/>
          </a:xfrm>
          <a:prstGeom prst="rect">
            <a:avLst/>
          </a:prstGeom>
        </p:spPr>
      </p:pic>
      <p:graphicFrame>
        <p:nvGraphicFramePr>
          <p:cNvPr id="6" name="15 Diagrama">
            <a:extLst>
              <a:ext uri="{FF2B5EF4-FFF2-40B4-BE49-F238E27FC236}">
                <a16:creationId xmlns:a16="http://schemas.microsoft.com/office/drawing/2014/main" xmlns="" id="{DCB1F9F1-2FB8-4A1E-8B37-E1B20E32F0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413198"/>
              </p:ext>
            </p:extLst>
          </p:nvPr>
        </p:nvGraphicFramePr>
        <p:xfrm>
          <a:off x="5393819" y="1299269"/>
          <a:ext cx="6266646" cy="5272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B90A561-69F1-4E50-B9AD-C68CA62B39EF}"/>
              </a:ext>
            </a:extLst>
          </p:cNvPr>
          <p:cNvSpPr txBox="1"/>
          <p:nvPr/>
        </p:nvSpPr>
        <p:spPr>
          <a:xfrm>
            <a:off x="5725035" y="530029"/>
            <a:ext cx="5267509" cy="7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399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</a:t>
            </a:r>
            <a:r>
              <a:rPr lang="es-CO" sz="1799" dirty="0"/>
              <a:t>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32CD37C5-3017-4398-AB81-D825F907FA04}"/>
              </a:ext>
            </a:extLst>
          </p:cNvPr>
          <p:cNvSpPr/>
          <p:nvPr/>
        </p:nvSpPr>
        <p:spPr>
          <a:xfrm>
            <a:off x="4236431" y="5640598"/>
            <a:ext cx="731648" cy="5274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799" dirty="0"/>
          </a:p>
        </p:txBody>
      </p:sp>
    </p:spTree>
    <p:extLst>
      <p:ext uri="{BB962C8B-B14F-4D97-AF65-F5344CB8AC3E}">
        <p14:creationId xmlns:p14="http://schemas.microsoft.com/office/powerpoint/2010/main" val="421518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41C3847-E6C1-4B9E-9B16-29F475914D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2" t="15829" r="26957" b="34349"/>
          <a:stretch/>
        </p:blipFill>
        <p:spPr>
          <a:xfrm>
            <a:off x="4678385" y="894"/>
            <a:ext cx="7419286" cy="438532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6DEF4DD-C5BA-4351-84CC-8D59FA80AE64}"/>
              </a:ext>
            </a:extLst>
          </p:cNvPr>
          <p:cNvSpPr txBox="1"/>
          <p:nvPr/>
        </p:nvSpPr>
        <p:spPr>
          <a:xfrm>
            <a:off x="279811" y="349632"/>
            <a:ext cx="4080607" cy="138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799" b="1" dirty="0"/>
              <a:t>Tipos de vacunas contra el virus del papiloma humano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A71EEAC-85FD-41FB-A2FC-963BAE9D0E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89" t="48409" r="16522" b="19599"/>
          <a:stretch/>
        </p:blipFill>
        <p:spPr>
          <a:xfrm>
            <a:off x="5636056" y="4386222"/>
            <a:ext cx="6351871" cy="21923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11ABF8D-349D-4AEB-AB9B-0CF5F343D5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00" t="53335" r="31957" b="17858"/>
          <a:stretch/>
        </p:blipFill>
        <p:spPr>
          <a:xfrm>
            <a:off x="1588" y="1945142"/>
            <a:ext cx="4358830" cy="1974060"/>
          </a:xfrm>
          <a:prstGeom prst="rect">
            <a:avLst/>
          </a:prstGeom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xmlns="" id="{DDC2D3A9-9894-47D4-ADDA-B1E664DA676B}"/>
              </a:ext>
            </a:extLst>
          </p:cNvPr>
          <p:cNvSpPr/>
          <p:nvPr/>
        </p:nvSpPr>
        <p:spPr>
          <a:xfrm>
            <a:off x="412298" y="4130079"/>
            <a:ext cx="2967714" cy="70770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799"/>
          </a:p>
        </p:txBody>
      </p:sp>
      <p:sp>
        <p:nvSpPr>
          <p:cNvPr id="2" name="Rectángulo redondeado 1"/>
          <p:cNvSpPr/>
          <p:nvPr/>
        </p:nvSpPr>
        <p:spPr>
          <a:xfrm>
            <a:off x="5993395" y="2181885"/>
            <a:ext cx="5314384" cy="3892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redondeado 2"/>
          <p:cNvSpPr/>
          <p:nvPr/>
        </p:nvSpPr>
        <p:spPr>
          <a:xfrm>
            <a:off x="7813142" y="4386223"/>
            <a:ext cx="2163778" cy="19421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31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BBB03277-E3BA-417C-8995-4C75876089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87" t="12156" r="22826" b="6065"/>
          <a:stretch/>
        </p:blipFill>
        <p:spPr>
          <a:xfrm>
            <a:off x="3101790" y="-42166"/>
            <a:ext cx="8320199" cy="685621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2EE34BA-0469-4601-96EB-AC03EB2FDF7A}"/>
              </a:ext>
            </a:extLst>
          </p:cNvPr>
          <p:cNvSpPr txBox="1"/>
          <p:nvPr/>
        </p:nvSpPr>
        <p:spPr>
          <a:xfrm>
            <a:off x="479376" y="2204865"/>
            <a:ext cx="2345024" cy="2553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199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Esquema de vacunación en Colombia </a:t>
            </a:r>
          </a:p>
        </p:txBody>
      </p:sp>
      <p:sp>
        <p:nvSpPr>
          <p:cNvPr id="2" name="Rectángulo redondeado 1"/>
          <p:cNvSpPr/>
          <p:nvPr/>
        </p:nvSpPr>
        <p:spPr>
          <a:xfrm>
            <a:off x="4282289" y="3702867"/>
            <a:ext cx="6645244" cy="4164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2"/>
          <p:cNvSpPr/>
          <p:nvPr/>
        </p:nvSpPr>
        <p:spPr>
          <a:xfrm>
            <a:off x="4282289" y="4644428"/>
            <a:ext cx="6645244" cy="4164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redondeado 5"/>
          <p:cNvSpPr/>
          <p:nvPr/>
        </p:nvSpPr>
        <p:spPr>
          <a:xfrm>
            <a:off x="3684760" y="5748950"/>
            <a:ext cx="7242773" cy="7695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2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739086" cy="1320800"/>
          </a:xfrm>
        </p:spPr>
        <p:txBody>
          <a:bodyPr/>
          <a:lstStyle/>
          <a:p>
            <a:pPr algn="ctr"/>
            <a:r>
              <a:rPr lang="es-CO" dirty="0" smtClean="0"/>
              <a:t>VACUNACION COLOMBIA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511929"/>
            <a:ext cx="4184377" cy="4970352"/>
          </a:xfrm>
        </p:spPr>
        <p:txBody>
          <a:bodyPr/>
          <a:lstStyle/>
          <a:p>
            <a:r>
              <a:rPr lang="es-MX" dirty="0"/>
              <a:t>El Ministerio de Salud y Protección Social </a:t>
            </a:r>
            <a:r>
              <a:rPr lang="es-MX" b="1" dirty="0" smtClean="0"/>
              <a:t>adoptó </a:t>
            </a:r>
            <a:r>
              <a:rPr lang="es-MX" b="1" dirty="0"/>
              <a:t>la vacuna tetravalente para ser incluida en el Programa Ampliado de </a:t>
            </a:r>
            <a:r>
              <a:rPr lang="es-MX" b="1" dirty="0" smtClean="0"/>
              <a:t>Inmunizaciones PAI</a:t>
            </a:r>
            <a:r>
              <a:rPr lang="es-MX" b="1" dirty="0"/>
              <a:t>, dado el valor agregado de los serotipos 6 y 11 en la protección contra verrugas y </a:t>
            </a:r>
            <a:r>
              <a:rPr lang="es-MX" b="1" dirty="0" err="1"/>
              <a:t>papilomatosis</a:t>
            </a:r>
            <a:r>
              <a:rPr lang="es-MX" b="1" dirty="0"/>
              <a:t> laríngea </a:t>
            </a:r>
            <a:r>
              <a:rPr lang="es-MX" b="1" dirty="0" smtClean="0"/>
              <a:t>que inició </a:t>
            </a:r>
            <a:r>
              <a:rPr lang="es-MX" b="1" dirty="0"/>
              <a:t>en Agosto del </a:t>
            </a:r>
            <a:r>
              <a:rPr lang="es-MX" b="1" dirty="0" smtClean="0"/>
              <a:t>2012</a:t>
            </a:r>
            <a:r>
              <a:rPr lang="es-MX" b="1" dirty="0"/>
              <a:t>.</a:t>
            </a:r>
            <a:endParaRPr lang="es-MX" b="1" dirty="0" smtClean="0"/>
          </a:p>
          <a:p>
            <a:r>
              <a:rPr lang="es-MX" dirty="0"/>
              <a:t>S</a:t>
            </a:r>
            <a:r>
              <a:rPr lang="es-MX" dirty="0" smtClean="0"/>
              <a:t>e </a:t>
            </a:r>
            <a:r>
              <a:rPr lang="es-MX" dirty="0"/>
              <a:t>definió como población objeto, </a:t>
            </a:r>
            <a:r>
              <a:rPr lang="es-MX" b="1" dirty="0"/>
              <a:t>las niñas de cuarto grado de básica primaria, </a:t>
            </a:r>
            <a:r>
              <a:rPr lang="es-MX" dirty="0"/>
              <a:t>de todas las instituciones educativas públicas y privadas, que hayan cumplido </a:t>
            </a:r>
            <a:r>
              <a:rPr lang="es-MX" b="1" dirty="0"/>
              <a:t>nueve años de edad</a:t>
            </a:r>
            <a:r>
              <a:rPr lang="es-MX" dirty="0"/>
              <a:t>, con un esquema de </a:t>
            </a:r>
            <a:r>
              <a:rPr lang="es-MX" dirty="0" smtClean="0"/>
              <a:t>dos dosis.</a:t>
            </a:r>
            <a:endParaRPr lang="es-CO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27125" t="17787" r="25649" b="11995"/>
          <a:stretch/>
        </p:blipFill>
        <p:spPr bwMode="auto">
          <a:xfrm>
            <a:off x="5142369" y="1443056"/>
            <a:ext cx="6681458" cy="5175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ángulo redondeado 4"/>
          <p:cNvSpPr/>
          <p:nvPr/>
        </p:nvSpPr>
        <p:spPr>
          <a:xfrm>
            <a:off x="5142369" y="1930400"/>
            <a:ext cx="6563762" cy="80374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773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7803703-90D3-4FA3-83BA-FA9705DEC5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87" t="16599" r="37283" b="11866"/>
          <a:stretch/>
        </p:blipFill>
        <p:spPr>
          <a:xfrm>
            <a:off x="4689695" y="-72594"/>
            <a:ext cx="7502305" cy="700318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67762" y="0"/>
            <a:ext cx="4221933" cy="68018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MX" sz="4000" dirty="0"/>
              <a:t>Indicaciones </a:t>
            </a:r>
            <a:endParaRPr lang="es-MX" sz="4000" dirty="0" smtClean="0"/>
          </a:p>
          <a:p>
            <a:r>
              <a:rPr lang="es-MX" dirty="0" smtClean="0"/>
              <a:t>La </a:t>
            </a:r>
            <a:r>
              <a:rPr lang="es-MX" dirty="0"/>
              <a:t>vacuna tetravalente fue aprobada para uso en hombres y mujeres de 9 a 26 años de edad, para la prevención de: </a:t>
            </a:r>
            <a:endParaRPr lang="es-MX" dirty="0" smtClean="0"/>
          </a:p>
          <a:p>
            <a:pPr marL="342900" indent="-342900">
              <a:buAutoNum type="arabicPeriod"/>
            </a:pPr>
            <a:r>
              <a:rPr lang="es-MX" dirty="0" smtClean="0"/>
              <a:t>Lesiones </a:t>
            </a:r>
            <a:r>
              <a:rPr lang="es-MX" dirty="0"/>
              <a:t>genitales precancerosas (cervicales, </a:t>
            </a:r>
            <a:r>
              <a:rPr lang="es-MX" dirty="0" err="1"/>
              <a:t>vulvares</a:t>
            </a:r>
            <a:r>
              <a:rPr lang="es-MX" dirty="0"/>
              <a:t> y vaginales) y cáncer cervical, relacionados causalmente con ciertos tipos oncogénicos del VPH. </a:t>
            </a:r>
            <a:endParaRPr lang="es-MX" dirty="0" smtClean="0"/>
          </a:p>
          <a:p>
            <a:pPr marL="342900" indent="-342900">
              <a:buAutoNum type="arabicPeriod"/>
            </a:pPr>
            <a:r>
              <a:rPr lang="es-MX" dirty="0" smtClean="0"/>
              <a:t>Verrugas </a:t>
            </a:r>
            <a:r>
              <a:rPr lang="es-MX" dirty="0"/>
              <a:t>genitales (condiloma </a:t>
            </a:r>
            <a:r>
              <a:rPr lang="es-MX" dirty="0" err="1"/>
              <a:t>acuminata</a:t>
            </a:r>
            <a:r>
              <a:rPr lang="es-MX" dirty="0"/>
              <a:t>), relacionadas causalmente con tipos específicos del VPH. </a:t>
            </a:r>
            <a:endParaRPr lang="es-MX" dirty="0" smtClean="0"/>
          </a:p>
          <a:p>
            <a:r>
              <a:rPr lang="es-MX" dirty="0"/>
              <a:t>En el país, se </a:t>
            </a:r>
            <a:r>
              <a:rPr lang="es-MX" dirty="0" smtClean="0"/>
              <a:t>aplica </a:t>
            </a:r>
            <a:r>
              <a:rPr lang="es-MX" dirty="0"/>
              <a:t>de manera gratuita la vacuna tetravalente, es decir, la que contiene los virus 6, 11, 16 y18, a las niñas escolarizadas, de 4</a:t>
            </a:r>
            <a:r>
              <a:rPr lang="es-MX" dirty="0" smtClean="0"/>
              <a:t> </a:t>
            </a:r>
            <a:r>
              <a:rPr lang="es-MX" dirty="0"/>
              <a:t>grado de básica primaria hasta grado 11, de 9 años y más de edad (hasta 18 años). - Niñas de 9 a 17 años que NO asisten a una institución educativa pública o </a:t>
            </a:r>
            <a:r>
              <a:rPr lang="es-MX" dirty="0" smtClean="0"/>
              <a:t>privada.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4672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7728" y="299461"/>
            <a:ext cx="10360298" cy="1142702"/>
          </a:xfrm>
        </p:spPr>
        <p:txBody>
          <a:bodyPr>
            <a:noAutofit/>
          </a:bodyPr>
          <a:lstStyle/>
          <a:p>
            <a:r>
              <a:rPr lang="es-CO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Efectos adversos y contraindicaciones</a:t>
            </a:r>
          </a:p>
        </p:txBody>
      </p:sp>
      <p:graphicFrame>
        <p:nvGraphicFramePr>
          <p:cNvPr id="5" name="4 Diagrama"/>
          <p:cNvGraphicFramePr/>
          <p:nvPr>
            <p:extLst/>
          </p:nvPr>
        </p:nvGraphicFramePr>
        <p:xfrm>
          <a:off x="637730" y="1694454"/>
          <a:ext cx="7918817" cy="4638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9651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1026" name="Picture 2" descr="Resultado de imagen para pico de incidencia de infeccion por v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Resultado de imagen para pico de incidencia de infeccion por vp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678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9759" y="3341689"/>
            <a:ext cx="8596668" cy="2259011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01" y="1"/>
            <a:ext cx="5949802" cy="409875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55" y="0"/>
            <a:ext cx="12199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9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850" y="32759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s-CO" sz="4800" b="1" dirty="0" smtClean="0"/>
              <a:t>EL EMBARAZO FAVORECE LA PROGRESION RAPIDA DEL HPV ??</a:t>
            </a:r>
            <a:endParaRPr lang="es-CO" sz="4800" b="1" dirty="0"/>
          </a:p>
        </p:txBody>
      </p:sp>
      <p:sp>
        <p:nvSpPr>
          <p:cNvPr id="5" name="Rectángulo 4"/>
          <p:cNvSpPr/>
          <p:nvPr/>
        </p:nvSpPr>
        <p:spPr>
          <a:xfrm>
            <a:off x="694537" y="1171808"/>
            <a:ext cx="897255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s-CO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CO" dirty="0"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endParaRPr lang="es-CO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792586"/>
            <a:ext cx="9471602" cy="4771175"/>
          </a:xfrm>
        </p:spPr>
        <p:txBody>
          <a:bodyPr>
            <a:normAutofit fontScale="92500"/>
          </a:bodyPr>
          <a:lstStyle/>
          <a:p>
            <a:r>
              <a:rPr lang="es-MX" sz="2400" dirty="0" smtClean="0"/>
              <a:t>A </a:t>
            </a:r>
            <a:r>
              <a:rPr lang="es-MX" sz="2400" dirty="0"/>
              <a:t>la fecha </a:t>
            </a:r>
            <a:r>
              <a:rPr lang="es-MX" sz="2400" b="1" dirty="0"/>
              <a:t>no se ha mostrado evidencia </a:t>
            </a:r>
            <a:r>
              <a:rPr lang="es-MX" sz="2400" dirty="0"/>
              <a:t>que sugiera una historia natural diferente de la infección por VPH en el estado del embarazo.  </a:t>
            </a:r>
            <a:endParaRPr lang="es-MX" sz="2400" dirty="0" smtClean="0"/>
          </a:p>
          <a:p>
            <a:r>
              <a:rPr lang="es-MX" sz="2400" b="1" dirty="0" smtClean="0"/>
              <a:t>Tampoco  </a:t>
            </a:r>
            <a:r>
              <a:rPr lang="es-MX" sz="2400" b="1" dirty="0"/>
              <a:t>hay evidencia de que los efectos del embarazo modifiquen el porcentaje de infectividad, prevalencia o persistencia de las infecciones por VPH</a:t>
            </a:r>
            <a:r>
              <a:rPr lang="es-MX" sz="2400" b="1" dirty="0" smtClean="0"/>
              <a:t>.</a:t>
            </a:r>
          </a:p>
          <a:p>
            <a:r>
              <a:rPr lang="es-MX" sz="2400" dirty="0"/>
              <a:t>Históricamente se pensaba que el embarazo tenía un efecto adverso en la evolución del cáncer cervical, sin </a:t>
            </a:r>
            <a:r>
              <a:rPr lang="es-MX" sz="2400" b="1" dirty="0"/>
              <a:t>embargo estudios más recientes demostraron que no existe diferencia en la supervivencia entre embarazadas e ingrávidas con cáncer cervical,</a:t>
            </a:r>
            <a:r>
              <a:rPr lang="es-MX" sz="2400" dirty="0"/>
              <a:t> cuando se comparan por edad, etapa y año del diagnóstico. </a:t>
            </a:r>
            <a:endParaRPr lang="es-MX" sz="2400" dirty="0" smtClean="0"/>
          </a:p>
          <a:p>
            <a:r>
              <a:rPr lang="es-MX" sz="2400" dirty="0"/>
              <a:t>E</a:t>
            </a:r>
            <a:r>
              <a:rPr lang="es-MX" sz="2400" dirty="0" smtClean="0"/>
              <a:t>l </a:t>
            </a:r>
            <a:r>
              <a:rPr lang="es-MX" sz="2400" dirty="0"/>
              <a:t>embarazo no </a:t>
            </a:r>
            <a:r>
              <a:rPr lang="es-MX" sz="2400" dirty="0" smtClean="0"/>
              <a:t>altera </a:t>
            </a:r>
            <a:r>
              <a:rPr lang="es-MX" sz="2400" dirty="0"/>
              <a:t>el avance o el pronóstico del cáncer </a:t>
            </a:r>
            <a:r>
              <a:rPr lang="es-MX" sz="2400" dirty="0" smtClean="0"/>
              <a:t>cervical el </a:t>
            </a:r>
            <a:r>
              <a:rPr lang="es-MX" sz="2400" dirty="0"/>
              <a:t>carcinoma del cuello uterino </a:t>
            </a:r>
            <a:r>
              <a:rPr lang="es-MX" sz="2400" dirty="0" smtClean="0"/>
              <a:t>ocurre </a:t>
            </a:r>
            <a:r>
              <a:rPr lang="es-MX" sz="2400" dirty="0"/>
              <a:t>en 1 de 3,000 embarazos</a:t>
            </a:r>
            <a:r>
              <a:rPr lang="es-MX" sz="2400" dirty="0" smtClean="0"/>
              <a:t>.</a:t>
            </a:r>
            <a:endParaRPr lang="es-MX" sz="2400" dirty="0"/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137829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77789" y="460375"/>
            <a:ext cx="8596668" cy="3880773"/>
          </a:xfrm>
        </p:spPr>
        <p:txBody>
          <a:bodyPr/>
          <a:lstStyle/>
          <a:p>
            <a:r>
              <a:rPr lang="es-MX" dirty="0" smtClean="0"/>
              <a:t> </a:t>
            </a:r>
            <a:endParaRPr lang="es-CO" dirty="0"/>
          </a:p>
        </p:txBody>
      </p:sp>
      <p:pic>
        <p:nvPicPr>
          <p:cNvPr id="1026" name="Picture 2" descr="https://www.drandradezamora.com/images/historia-natural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468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9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HISTORIA NATURAL DEL VPH EN EL </a:t>
            </a:r>
            <a:r>
              <a:rPr lang="es-MX" dirty="0" smtClean="0"/>
              <a:t>EMBARAZO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930400"/>
            <a:ext cx="9607403" cy="4814431"/>
          </a:xfrm>
        </p:spPr>
        <p:txBody>
          <a:bodyPr>
            <a:noAutofit/>
          </a:bodyPr>
          <a:lstStyle/>
          <a:p>
            <a:r>
              <a:rPr lang="es-MX" sz="2800" dirty="0"/>
              <a:t>E</a:t>
            </a:r>
            <a:r>
              <a:rPr lang="es-MX" sz="2800" dirty="0" smtClean="0"/>
              <a:t>l </a:t>
            </a:r>
            <a:r>
              <a:rPr lang="es-MX" sz="2800" dirty="0"/>
              <a:t>embarazo no modifica la progresión de las lesiones moderadas a severas, </a:t>
            </a:r>
            <a:r>
              <a:rPr lang="es-MX" sz="2800" dirty="0" smtClean="0"/>
              <a:t>además existe </a:t>
            </a:r>
            <a:r>
              <a:rPr lang="es-MX" sz="2800" dirty="0"/>
              <a:t>una alta incidencia de regresión en el </a:t>
            </a:r>
            <a:r>
              <a:rPr lang="es-MX" sz="2800" dirty="0" smtClean="0"/>
              <a:t>postparto.</a:t>
            </a:r>
          </a:p>
          <a:p>
            <a:r>
              <a:rPr lang="es-MX" sz="2800" dirty="0"/>
              <a:t>En un estudio de 138 mujeres con citología cervical anormal durante el embarazo, </a:t>
            </a:r>
            <a:r>
              <a:rPr lang="es-MX" sz="2800" dirty="0" err="1"/>
              <a:t>Ahdoot</a:t>
            </a:r>
            <a:r>
              <a:rPr lang="es-MX" sz="2800" dirty="0"/>
              <a:t> y colaboradores, reportaron un porcentaje de regresión </a:t>
            </a:r>
            <a:r>
              <a:rPr lang="es-MX" sz="2800" dirty="0" smtClean="0"/>
              <a:t>postparto: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400" dirty="0" smtClean="0"/>
              <a:t>células </a:t>
            </a:r>
            <a:r>
              <a:rPr lang="es-MX" sz="2400" dirty="0"/>
              <a:t>escamosas atípicas de significado incierto (ASCUS) del 65%, </a:t>
            </a:r>
            <a:endParaRPr lang="es-MX" sz="24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400" dirty="0" smtClean="0"/>
              <a:t>lesiones </a:t>
            </a:r>
            <a:r>
              <a:rPr lang="es-MX" sz="2400" dirty="0" err="1"/>
              <a:t>intraepiteliales</a:t>
            </a:r>
            <a:r>
              <a:rPr lang="es-MX" sz="2400" dirty="0"/>
              <a:t> escamosas de 64</a:t>
            </a:r>
            <a:r>
              <a:rPr lang="es-MX" sz="2400" dirty="0" smtClean="0"/>
              <a:t>%.</a:t>
            </a:r>
            <a:endParaRPr lang="es-MX"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400" dirty="0" smtClean="0"/>
              <a:t>lesión </a:t>
            </a:r>
            <a:r>
              <a:rPr lang="es-MX" sz="2400" dirty="0" err="1"/>
              <a:t>intraepitelial</a:t>
            </a:r>
            <a:r>
              <a:rPr lang="es-MX" sz="2400" dirty="0"/>
              <a:t> escamosa de alto grado del 47</a:t>
            </a:r>
            <a:r>
              <a:rPr lang="es-MX" sz="2400" dirty="0" smtClean="0"/>
              <a:t>%.</a:t>
            </a:r>
            <a:endParaRPr lang="es-CO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5245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16958"/>
            <a:ext cx="9580242" cy="1813442"/>
          </a:xfrm>
        </p:spPr>
        <p:txBody>
          <a:bodyPr>
            <a:normAutofit/>
          </a:bodyPr>
          <a:lstStyle/>
          <a:p>
            <a:r>
              <a:rPr lang="es-MX" sz="2800" dirty="0"/>
              <a:t>CORRELACION COLPOSCÓPICA E HISTOLÓGICA EN PACIENTES EMBARAZADAS CON PAPANICOLAOU ANORMAL Y SU REGRESION EN EL POSTPARTO </a:t>
            </a:r>
            <a:endParaRPr lang="es-CO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839433"/>
            <a:ext cx="4213643" cy="4763386"/>
          </a:xfrm>
        </p:spPr>
        <p:txBody>
          <a:bodyPr>
            <a:normAutofit/>
          </a:bodyPr>
          <a:lstStyle/>
          <a:p>
            <a:r>
              <a:rPr lang="es-MX" sz="2000" dirty="0"/>
              <a:t>La correlación entre la citología y la histología varía del 75 al </a:t>
            </a:r>
            <a:r>
              <a:rPr lang="es-MX" sz="2000" dirty="0" smtClean="0"/>
              <a:t>85.</a:t>
            </a:r>
          </a:p>
          <a:p>
            <a:r>
              <a:rPr lang="es-MX" sz="2000" dirty="0" smtClean="0"/>
              <a:t>ASCUS Y NIC: </a:t>
            </a:r>
          </a:p>
          <a:p>
            <a:pPr>
              <a:buFont typeface="+mj-lt"/>
              <a:buAutoNum type="arabicPeriod"/>
            </a:pPr>
            <a:r>
              <a:rPr lang="es-MX" sz="2000" dirty="0" smtClean="0"/>
              <a:t>64</a:t>
            </a:r>
            <a:r>
              <a:rPr lang="es-MX" sz="2000" dirty="0"/>
              <a:t>% de las lesiones tuvieron una regresión posparto (P&lt;0.003) </a:t>
            </a:r>
          </a:p>
          <a:p>
            <a:pPr>
              <a:buFont typeface="+mj-lt"/>
              <a:buAutoNum type="arabicPeriod"/>
            </a:pPr>
            <a:r>
              <a:rPr lang="es-MX" sz="2000" dirty="0" smtClean="0"/>
              <a:t>34</a:t>
            </a:r>
            <a:r>
              <a:rPr lang="es-MX" sz="2000" dirty="0"/>
              <a:t>% no mostraron </a:t>
            </a:r>
            <a:r>
              <a:rPr lang="es-MX" sz="2000" dirty="0" smtClean="0"/>
              <a:t>cambios </a:t>
            </a:r>
          </a:p>
          <a:p>
            <a:pPr>
              <a:buFont typeface="+mj-lt"/>
              <a:buAutoNum type="arabicPeriod"/>
            </a:pPr>
            <a:r>
              <a:rPr lang="es-MX" sz="2000" dirty="0" smtClean="0"/>
              <a:t>3</a:t>
            </a:r>
            <a:r>
              <a:rPr lang="es-MX" sz="2000" dirty="0"/>
              <a:t>% tuvieron una progresión y ninguna con enfermedad </a:t>
            </a:r>
            <a:r>
              <a:rPr lang="es-MX" sz="2000" dirty="0" err="1" smtClean="0"/>
              <a:t>microinvasora</a:t>
            </a:r>
            <a:r>
              <a:rPr lang="es-MX" sz="2000" dirty="0" smtClean="0"/>
              <a:t>.</a:t>
            </a:r>
          </a:p>
          <a:p>
            <a:r>
              <a:rPr lang="es-MX" sz="2000" dirty="0"/>
              <a:t>E</a:t>
            </a:r>
            <a:r>
              <a:rPr lang="es-MX" sz="2000" dirty="0" smtClean="0"/>
              <a:t>l </a:t>
            </a:r>
            <a:r>
              <a:rPr lang="es-MX" sz="2000" dirty="0"/>
              <a:t>carcinoma in situ persiste en las pacientes postparto en un 67-80% de los </a:t>
            </a:r>
            <a:r>
              <a:rPr lang="es-MX" sz="2000" dirty="0" smtClean="0"/>
              <a:t>casos.</a:t>
            </a:r>
            <a:endParaRPr lang="es-CO" sz="2000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23002" t="22006" r="25443" b="26113"/>
          <a:stretch/>
        </p:blipFill>
        <p:spPr bwMode="auto">
          <a:xfrm>
            <a:off x="4890977" y="1756552"/>
            <a:ext cx="7301023" cy="3719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3"/>
          <a:srcRect l="22999" t="19070" r="23447" b="66070"/>
          <a:stretch/>
        </p:blipFill>
        <p:spPr bwMode="auto">
          <a:xfrm>
            <a:off x="4890977" y="5475768"/>
            <a:ext cx="7301023" cy="9297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3"/>
          <a:srcRect l="23205" t="62732" r="25043" b="34508"/>
          <a:stretch/>
        </p:blipFill>
        <p:spPr bwMode="auto">
          <a:xfrm>
            <a:off x="4890977" y="6405481"/>
            <a:ext cx="7091916" cy="197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ángulo redondeado 6"/>
          <p:cNvSpPr/>
          <p:nvPr/>
        </p:nvSpPr>
        <p:spPr>
          <a:xfrm>
            <a:off x="6156356" y="5893806"/>
            <a:ext cx="1095470" cy="7090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redondeado 7"/>
          <p:cNvSpPr/>
          <p:nvPr/>
        </p:nvSpPr>
        <p:spPr>
          <a:xfrm>
            <a:off x="9741529" y="2046083"/>
            <a:ext cx="1122629" cy="33135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388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5234" y="327597"/>
            <a:ext cx="8596668" cy="1320800"/>
          </a:xfrm>
        </p:spPr>
        <p:txBody>
          <a:bodyPr>
            <a:noAutofit/>
          </a:bodyPr>
          <a:lstStyle/>
          <a:p>
            <a:r>
              <a:rPr lang="es-MX" sz="4800" b="1" dirty="0"/>
              <a:t>CAMBIOS FISIOLÓGICOS DEL CERVIX EN EL EMBARAZO </a:t>
            </a:r>
            <a:endParaRPr lang="es-CO" sz="4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60709" y="1928388"/>
            <a:ext cx="9388638" cy="49296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MX" sz="2400" dirty="0" smtClean="0"/>
              <a:t>Se </a:t>
            </a:r>
            <a:r>
              <a:rPr lang="es-MX" sz="2400" dirty="0"/>
              <a:t>alteran los componentes celulares debido a la elevación de estrógenos. </a:t>
            </a:r>
            <a:endParaRPr lang="es-MX" sz="24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000" dirty="0" smtClean="0"/>
              <a:t>Aumento </a:t>
            </a:r>
            <a:r>
              <a:rPr lang="es-MX" sz="2000" dirty="0"/>
              <a:t>de la </a:t>
            </a:r>
            <a:r>
              <a:rPr lang="es-MX" sz="2000" dirty="0" err="1"/>
              <a:t>vascularidad</a:t>
            </a:r>
            <a:r>
              <a:rPr lang="es-MX" sz="2000" dirty="0"/>
              <a:t>, </a:t>
            </a:r>
            <a:endParaRPr lang="es-MX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000" dirty="0"/>
              <a:t>E</a:t>
            </a:r>
            <a:r>
              <a:rPr lang="es-MX" sz="2000" dirty="0" smtClean="0"/>
              <a:t>dema</a:t>
            </a:r>
            <a:r>
              <a:rPr lang="es-MX" sz="2000" dirty="0"/>
              <a:t>, </a:t>
            </a:r>
            <a:endParaRPr lang="es-MX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000" dirty="0"/>
              <a:t>H</a:t>
            </a:r>
            <a:r>
              <a:rPr lang="es-MX" sz="2000" dirty="0" smtClean="0"/>
              <a:t>iperplasia </a:t>
            </a:r>
            <a:r>
              <a:rPr lang="es-MX" sz="2000" dirty="0"/>
              <a:t>de las glándulas, </a:t>
            </a:r>
            <a:endParaRPr lang="es-MX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000" dirty="0" err="1"/>
              <a:t>M</a:t>
            </a:r>
            <a:r>
              <a:rPr lang="es-MX" sz="2000" dirty="0" err="1" smtClean="0"/>
              <a:t>etaplasia</a:t>
            </a:r>
            <a:r>
              <a:rPr lang="es-MX" sz="2000" dirty="0" smtClean="0"/>
              <a:t> </a:t>
            </a:r>
            <a:r>
              <a:rPr lang="es-MX" sz="2000" dirty="0"/>
              <a:t>inmadura, </a:t>
            </a:r>
            <a:endParaRPr lang="es-MX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000" dirty="0" err="1"/>
              <a:t>D</a:t>
            </a:r>
            <a:r>
              <a:rPr lang="es-MX" sz="2000" dirty="0" err="1" smtClean="0"/>
              <a:t>ecidualización</a:t>
            </a:r>
            <a:r>
              <a:rPr lang="es-MX" sz="2000" dirty="0" smtClean="0"/>
              <a:t> </a:t>
            </a:r>
            <a:r>
              <a:rPr lang="es-MX" sz="2000" dirty="0"/>
              <a:t>del estroma cervical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000" dirty="0"/>
              <a:t>R</a:t>
            </a:r>
            <a:r>
              <a:rPr lang="es-MX" sz="2000" dirty="0" smtClean="0"/>
              <a:t>eacción </a:t>
            </a:r>
            <a:r>
              <a:rPr lang="es-MX" sz="2000" dirty="0"/>
              <a:t>Arias-Stella. </a:t>
            </a:r>
            <a:endParaRPr lang="es-MX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MX" sz="2000" dirty="0" err="1"/>
              <a:t>R</a:t>
            </a:r>
            <a:r>
              <a:rPr lang="es-MX" sz="2000" dirty="0" err="1" smtClean="0"/>
              <a:t>eaccion</a:t>
            </a:r>
            <a:r>
              <a:rPr lang="es-MX" sz="2000" dirty="0" smtClean="0"/>
              <a:t> </a:t>
            </a:r>
            <a:r>
              <a:rPr lang="es-MX" sz="2000" dirty="0" err="1" smtClean="0"/>
              <a:t>coriodecidual</a:t>
            </a:r>
            <a:endParaRPr lang="es-CO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6674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1535757241"/>
              </p:ext>
            </p:extLst>
          </p:nvPr>
        </p:nvGraphicFramePr>
        <p:xfrm>
          <a:off x="509232" y="987998"/>
          <a:ext cx="8764809" cy="5750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" y="125845"/>
            <a:ext cx="9616966" cy="1320800"/>
          </a:xfrm>
        </p:spPr>
        <p:txBody>
          <a:bodyPr>
            <a:normAutofit/>
          </a:bodyPr>
          <a:lstStyle/>
          <a:p>
            <a:r>
              <a:rPr lang="es-MX" sz="4000" b="1" dirty="0" smtClean="0"/>
              <a:t>CITOLOGIA </a:t>
            </a:r>
            <a:r>
              <a:rPr lang="es-MX" sz="4000" b="1" dirty="0"/>
              <a:t>EN EL </a:t>
            </a:r>
            <a:r>
              <a:rPr lang="es-MX" sz="4000" b="1" dirty="0" smtClean="0"/>
              <a:t>EMBARAZO</a:t>
            </a:r>
            <a:endParaRPr lang="es-CO" sz="40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8551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1606327441"/>
              </p:ext>
            </p:extLst>
          </p:nvPr>
        </p:nvGraphicFramePr>
        <p:xfrm>
          <a:off x="509232" y="2067716"/>
          <a:ext cx="9576328" cy="4670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911019" y="1575303"/>
            <a:ext cx="9201701" cy="8714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biopsias son más propensas a sangrar durante el embarazo pero pueden ser controladas con nitrato de plata, con solución de </a:t>
            </a:r>
            <a:r>
              <a:rPr lang="es-MX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Monsel</a:t>
            </a:r>
            <a:r>
              <a:rPr lang="es-MX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presión local</a:t>
            </a:r>
            <a:endParaRPr lang="es-CO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0182" y="251969"/>
            <a:ext cx="8596668" cy="1121570"/>
          </a:xfrm>
        </p:spPr>
        <p:txBody>
          <a:bodyPr>
            <a:noAutofit/>
          </a:bodyPr>
          <a:lstStyle/>
          <a:p>
            <a:r>
              <a:rPr lang="es-MX" dirty="0"/>
              <a:t>COLPOSCOPIA EN LA MUJER EMBARAZADA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4382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6319" y="-660400"/>
            <a:ext cx="8596668" cy="1320800"/>
          </a:xfrm>
        </p:spPr>
        <p:txBody>
          <a:bodyPr>
            <a:noAutofit/>
          </a:bodyPr>
          <a:lstStyle/>
          <a:p>
            <a:r>
              <a:rPr lang="es-MX" sz="4800" b="1" dirty="0"/>
              <a:t/>
            </a:r>
            <a:br>
              <a:rPr lang="es-MX" sz="4800" b="1" dirty="0"/>
            </a:br>
            <a:r>
              <a:rPr lang="es-MX" sz="4800" b="1" dirty="0"/>
              <a:t> MANEJO DE LA CITOLOGIA ANORMAL EN EL EMBARAZO</a:t>
            </a:r>
            <a:endParaRPr lang="es-CO" sz="4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5909" y="1724025"/>
            <a:ext cx="8596668" cy="4772025"/>
          </a:xfrm>
        </p:spPr>
        <p:txBody>
          <a:bodyPr>
            <a:normAutofit/>
          </a:bodyPr>
          <a:lstStyle/>
          <a:p>
            <a:r>
              <a:rPr lang="es-MX" dirty="0"/>
              <a:t>Se ha reportado que el riesgo de progresión global de </a:t>
            </a:r>
            <a:r>
              <a:rPr lang="es-MX" b="1" dirty="0"/>
              <a:t>NIC1 a NIC 3 es del  l% </a:t>
            </a:r>
            <a:r>
              <a:rPr lang="es-MX" dirty="0"/>
              <a:t>por año, y de </a:t>
            </a:r>
            <a:r>
              <a:rPr lang="es-MX" b="1" dirty="0"/>
              <a:t>NIC 2 a NIC 3 es del 16% </a:t>
            </a:r>
            <a:r>
              <a:rPr lang="es-MX" dirty="0"/>
              <a:t>en un lapso mayor de dos años. </a:t>
            </a:r>
            <a:endParaRPr lang="es-MX" dirty="0" smtClean="0"/>
          </a:p>
          <a:p>
            <a:r>
              <a:rPr lang="es-MX" b="1" dirty="0" smtClean="0"/>
              <a:t>La neoplasia </a:t>
            </a:r>
            <a:r>
              <a:rPr lang="es-MX" b="1" dirty="0" err="1" smtClean="0"/>
              <a:t>intraepitelial</a:t>
            </a:r>
            <a:r>
              <a:rPr lang="es-MX" b="1" dirty="0"/>
              <a:t> </a:t>
            </a:r>
            <a:r>
              <a:rPr lang="es-MX" dirty="0" smtClean="0"/>
              <a:t>confirmada </a:t>
            </a:r>
            <a:r>
              <a:rPr lang="es-MX" dirty="0"/>
              <a:t>por biopsia, se dará manejo conservador y vigilancia durante el embarazo </a:t>
            </a:r>
            <a:r>
              <a:rPr lang="es-MX" b="1" dirty="0"/>
              <a:t>con citología y colposcopía cada 8</a:t>
            </a:r>
            <a:r>
              <a:rPr lang="es-MX" b="1" dirty="0" smtClean="0"/>
              <a:t> </a:t>
            </a:r>
            <a:r>
              <a:rPr lang="es-MX" b="1" dirty="0"/>
              <a:t>a 12 semanas </a:t>
            </a:r>
            <a:r>
              <a:rPr lang="es-MX" dirty="0"/>
              <a:t> hasta el término del embarazo, está indicado el tratamiento definitivo a las </a:t>
            </a:r>
            <a:r>
              <a:rPr lang="es-MX" b="1" dirty="0"/>
              <a:t>6</a:t>
            </a:r>
            <a:r>
              <a:rPr lang="es-MX" b="1" dirty="0" smtClean="0"/>
              <a:t> </a:t>
            </a:r>
            <a:r>
              <a:rPr lang="es-MX" b="1" dirty="0"/>
              <a:t>a 8</a:t>
            </a:r>
            <a:r>
              <a:rPr lang="es-MX" b="1" dirty="0" smtClean="0"/>
              <a:t> </a:t>
            </a:r>
            <a:r>
              <a:rPr lang="es-MX" b="1" dirty="0"/>
              <a:t>semanas </a:t>
            </a:r>
            <a:r>
              <a:rPr lang="es-MX" b="1" dirty="0" smtClean="0"/>
              <a:t>postparto.</a:t>
            </a:r>
            <a:endParaRPr lang="es-MX" b="1" dirty="0"/>
          </a:p>
          <a:p>
            <a:r>
              <a:rPr lang="es-MX" b="1" dirty="0" smtClean="0"/>
              <a:t>El </a:t>
            </a:r>
            <a:r>
              <a:rPr lang="es-MX" b="1" dirty="0"/>
              <a:t>principal objetivo durante el embarazo es la identificación de la paciente con una enfermedad invasora</a:t>
            </a:r>
            <a:r>
              <a:rPr lang="es-MX" dirty="0"/>
              <a:t>, Si los resultados tanto de la evaluación </a:t>
            </a:r>
            <a:r>
              <a:rPr lang="es-MX" dirty="0" err="1"/>
              <a:t>colposcópica</a:t>
            </a:r>
            <a:r>
              <a:rPr lang="es-MX" dirty="0"/>
              <a:t> como de la histológica sugieren invasión, estará indicado realizar cono diagnóstico, </a:t>
            </a:r>
            <a:r>
              <a:rPr lang="es-MX" dirty="0" smtClean="0"/>
              <a:t>entre </a:t>
            </a:r>
            <a:r>
              <a:rPr lang="es-MX" dirty="0"/>
              <a:t>la  semana14 a la 20 de </a:t>
            </a:r>
            <a:r>
              <a:rPr lang="es-MX" dirty="0" smtClean="0"/>
              <a:t>gestación</a:t>
            </a:r>
            <a:r>
              <a:rPr lang="es-MX" dirty="0"/>
              <a:t>.</a:t>
            </a:r>
            <a:endParaRPr lang="es-MX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/>
          <p:nvPr/>
        </p:nvPicPr>
        <p:blipFill rotWithShape="1">
          <a:blip r:embed="rId3"/>
          <a:srcRect l="22996" t="30618" r="23262" b="61313"/>
          <a:stretch/>
        </p:blipFill>
        <p:spPr bwMode="auto">
          <a:xfrm>
            <a:off x="1052624" y="5279338"/>
            <a:ext cx="8623004" cy="866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5520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25166" t="17787" r="29464" b="1401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4867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CONDILOMAS EN EL EMBARAZO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457609"/>
            <a:ext cx="9408227" cy="5232902"/>
          </a:xfrm>
        </p:spPr>
        <p:txBody>
          <a:bodyPr>
            <a:noAutofit/>
          </a:bodyPr>
          <a:lstStyle/>
          <a:p>
            <a:r>
              <a:rPr lang="es-MX" sz="2000" b="1" dirty="0"/>
              <a:t>El embarazo favorece la aparición de condilomas  en la región </a:t>
            </a:r>
            <a:r>
              <a:rPr lang="es-MX" sz="2000" b="1" dirty="0" err="1"/>
              <a:t>anogenital</a:t>
            </a:r>
            <a:r>
              <a:rPr lang="es-MX" sz="2000" b="1" dirty="0"/>
              <a:t>, ya que durante los dos primeros trimestres de la gestación, la inmunidad está disminuida contra el </a:t>
            </a:r>
            <a:r>
              <a:rPr lang="es-MX" sz="2000" b="1" dirty="0" smtClean="0"/>
              <a:t>VPH, </a:t>
            </a:r>
            <a:r>
              <a:rPr lang="es-MX" sz="2000" dirty="0"/>
              <a:t>Se ha identificado la  presencia de elementos dentro de las regiones reguladoras de muchos </a:t>
            </a:r>
            <a:r>
              <a:rPr lang="es-MX" sz="2000" b="1" dirty="0"/>
              <a:t>tipos de VPH </a:t>
            </a:r>
            <a:r>
              <a:rPr lang="es-MX" sz="2000" b="1" dirty="0" err="1"/>
              <a:t>anogenitales</a:t>
            </a:r>
            <a:r>
              <a:rPr lang="es-MX" sz="2000" b="1" dirty="0"/>
              <a:t>, que responden a la progesterona</a:t>
            </a:r>
            <a:r>
              <a:rPr lang="es-MX" sz="2000" b="1" dirty="0" smtClean="0"/>
              <a:t>.</a:t>
            </a:r>
            <a:endParaRPr lang="es-MX" sz="2000" dirty="0" smtClean="0"/>
          </a:p>
          <a:p>
            <a:r>
              <a:rPr lang="es-MX" sz="2000" dirty="0" smtClean="0"/>
              <a:t>Pero </a:t>
            </a:r>
            <a:r>
              <a:rPr lang="es-MX" sz="2000" b="1" dirty="0"/>
              <a:t>esta pobre respuesta se recupera de forma intensa al principio del tercer trimestre y se acentúa en el post-parto, </a:t>
            </a:r>
            <a:r>
              <a:rPr lang="es-MX" sz="2000" dirty="0"/>
              <a:t>con una depuración muy alta de la </a:t>
            </a:r>
            <a:r>
              <a:rPr lang="es-MX" sz="2000" dirty="0" smtClean="0"/>
              <a:t>infección: </a:t>
            </a:r>
            <a:r>
              <a:rPr lang="es-MX" sz="2000" dirty="0" err="1"/>
              <a:t>vulvoperineal</a:t>
            </a:r>
            <a:r>
              <a:rPr lang="es-MX" sz="2000" dirty="0"/>
              <a:t> (80%), vaginal (35%) y en cérvix (20</a:t>
            </a:r>
            <a:r>
              <a:rPr lang="es-MX" sz="2000" dirty="0" smtClean="0"/>
              <a:t>%).</a:t>
            </a:r>
          </a:p>
          <a:p>
            <a:r>
              <a:rPr lang="es-MX" sz="2000" dirty="0"/>
              <a:t>L</a:t>
            </a:r>
            <a:r>
              <a:rPr lang="es-MX" sz="2000" dirty="0" smtClean="0"/>
              <a:t>os </a:t>
            </a:r>
            <a:r>
              <a:rPr lang="es-MX" sz="2000" dirty="0"/>
              <a:t>tipos virales de mayor frecuencia son </a:t>
            </a:r>
            <a:r>
              <a:rPr lang="es-MX" sz="2000" b="1" dirty="0"/>
              <a:t>el 6 (94%) y el 11 (10%) </a:t>
            </a:r>
            <a:r>
              <a:rPr lang="es-MX" sz="2000" dirty="0"/>
              <a:t>y con menor frecuencia VPH 54 (8%), y VPH 58 (8</a:t>
            </a:r>
            <a:r>
              <a:rPr lang="es-MX" sz="2000" dirty="0" smtClean="0"/>
              <a:t>%).</a:t>
            </a:r>
          </a:p>
          <a:p>
            <a:r>
              <a:rPr lang="es-MX" sz="2000" dirty="0"/>
              <a:t>A</a:t>
            </a:r>
            <a:r>
              <a:rPr lang="es-MX" sz="2000" dirty="0" smtClean="0"/>
              <a:t>lgunos </a:t>
            </a:r>
            <a:r>
              <a:rPr lang="es-MX" sz="2000" dirty="0"/>
              <a:t>estudios han mostrado una transmisión a los infantes de mujeres infectadas con el</a:t>
            </a:r>
            <a:r>
              <a:rPr lang="es-MX" sz="2000" b="1" dirty="0"/>
              <a:t> VPH del &lt;1.5%, </a:t>
            </a:r>
            <a:r>
              <a:rPr lang="es-MX" sz="2000" dirty="0"/>
              <a:t>El tiempo de ruptura del  amnios tiene un papel importante en tiempo del nacimiento el cual predice un factor crítico para predecir la transmisión </a:t>
            </a:r>
            <a:r>
              <a:rPr lang="es-MX" sz="2000" b="1" dirty="0"/>
              <a:t>(mayor riesgo más de cuatro horas de ruptura del amnios</a:t>
            </a:r>
            <a:r>
              <a:rPr lang="es-MX" sz="2000" b="1" dirty="0" smtClean="0"/>
              <a:t>).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106262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MANEJO DE CONDILOMAS ACUMINADOS EN EL EMBARAZO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2000816"/>
            <a:ext cx="9227157" cy="4698747"/>
          </a:xfrm>
        </p:spPr>
        <p:txBody>
          <a:bodyPr>
            <a:noAutofit/>
          </a:bodyPr>
          <a:lstStyle/>
          <a:p>
            <a:r>
              <a:rPr lang="es-MX" sz="2000" dirty="0"/>
              <a:t>L</a:t>
            </a:r>
            <a:r>
              <a:rPr lang="es-MX" sz="2000" dirty="0" smtClean="0"/>
              <a:t>as </a:t>
            </a:r>
            <a:r>
              <a:rPr lang="es-MX" sz="2000" dirty="0"/>
              <a:t>indicaciones del tratamiento de condilomas en el embarazo son: </a:t>
            </a:r>
            <a:r>
              <a:rPr lang="es-MX" sz="2000" b="1" dirty="0"/>
              <a:t>condilomas que causen dolor o sangrado, potencial de  infección, posible obstrucción del trabajo de parto y riesgo de infección a las vías respiratorias </a:t>
            </a:r>
            <a:r>
              <a:rPr lang="es-MX" sz="2000" b="1" dirty="0" smtClean="0"/>
              <a:t>neonatales.</a:t>
            </a:r>
          </a:p>
          <a:p>
            <a:r>
              <a:rPr lang="es-MX" sz="2000" dirty="0" smtClean="0"/>
              <a:t>METODO: </a:t>
            </a:r>
            <a:r>
              <a:rPr lang="es-MX" sz="2000" b="1" dirty="0"/>
              <a:t>L</a:t>
            </a:r>
            <a:r>
              <a:rPr lang="es-MX" sz="2000" b="1" dirty="0" smtClean="0"/>
              <a:t>áser</a:t>
            </a:r>
            <a:r>
              <a:rPr lang="es-MX" sz="2000" b="1" dirty="0"/>
              <a:t>, </a:t>
            </a:r>
            <a:r>
              <a:rPr lang="es-MX" sz="2000" b="1" dirty="0" smtClean="0"/>
              <a:t>Crioterapia</a:t>
            </a:r>
            <a:r>
              <a:rPr lang="es-MX" sz="2000" b="1" dirty="0"/>
              <a:t>, </a:t>
            </a:r>
            <a:r>
              <a:rPr lang="es-MX" sz="2000" b="1" dirty="0" smtClean="0"/>
              <a:t>Escisión </a:t>
            </a:r>
            <a:r>
              <a:rPr lang="es-MX" sz="2000" b="1" dirty="0"/>
              <a:t>local  y la aplicación de ácido </a:t>
            </a:r>
            <a:r>
              <a:rPr lang="es-MX" sz="2000" b="1" dirty="0" err="1"/>
              <a:t>tricloroacético</a:t>
            </a:r>
            <a:r>
              <a:rPr lang="es-MX" sz="2000" b="1" dirty="0"/>
              <a:t> o </a:t>
            </a:r>
            <a:r>
              <a:rPr lang="es-MX" sz="2000" b="1" dirty="0" err="1"/>
              <a:t>bicloroacético</a:t>
            </a:r>
            <a:r>
              <a:rPr lang="es-MX" sz="2000" b="1" dirty="0"/>
              <a:t> </a:t>
            </a:r>
            <a:r>
              <a:rPr lang="es-MX" sz="2000" dirty="0"/>
              <a:t>al 80 o 90% el cual es aplicado a cada verruga y tiene porcentajes de depuración entre el 60 y el 80</a:t>
            </a:r>
            <a:r>
              <a:rPr lang="es-MX" sz="2000" dirty="0" smtClean="0"/>
              <a:t>%.</a:t>
            </a:r>
          </a:p>
          <a:p>
            <a:r>
              <a:rPr lang="es-MX" sz="2000" dirty="0"/>
              <a:t>Está contraindicada durante el embarazo </a:t>
            </a:r>
            <a:r>
              <a:rPr lang="es-MX" sz="2000" b="1" dirty="0"/>
              <a:t>la </a:t>
            </a:r>
            <a:r>
              <a:rPr lang="es-MX" sz="2000" b="1" dirty="0" err="1"/>
              <a:t>podofilina</a:t>
            </a:r>
            <a:r>
              <a:rPr lang="es-MX" sz="2000" b="1" dirty="0"/>
              <a:t>, 5 </a:t>
            </a:r>
            <a:r>
              <a:rPr lang="es-MX" sz="2000" b="1" dirty="0" err="1"/>
              <a:t>fluouracilo</a:t>
            </a:r>
            <a:r>
              <a:rPr lang="es-MX" sz="2000" b="1" dirty="0"/>
              <a:t> e </a:t>
            </a:r>
            <a:r>
              <a:rPr lang="es-MX" sz="2000" b="1" dirty="0" err="1"/>
              <a:t>imiquimod</a:t>
            </a:r>
            <a:r>
              <a:rPr lang="es-MX" sz="2000" b="1" dirty="0"/>
              <a:t> </a:t>
            </a:r>
            <a:r>
              <a:rPr lang="es-MX" sz="2000" dirty="0"/>
              <a:t>debido a sus efectos neurotóxicos, </a:t>
            </a:r>
            <a:r>
              <a:rPr lang="es-MX" sz="2000" dirty="0" err="1"/>
              <a:t>mielotóxicos</a:t>
            </a:r>
            <a:r>
              <a:rPr lang="es-MX" sz="2000" dirty="0"/>
              <a:t> y malformaciones en el feto, </a:t>
            </a:r>
            <a:endParaRPr lang="es-MX" sz="2000" dirty="0" smtClean="0"/>
          </a:p>
          <a:p>
            <a:r>
              <a:rPr lang="es-MX" sz="2000" dirty="0"/>
              <a:t>S</a:t>
            </a:r>
            <a:r>
              <a:rPr lang="es-MX" sz="2000" dirty="0" smtClean="0"/>
              <a:t>e </a:t>
            </a:r>
            <a:r>
              <a:rPr lang="es-MX" sz="2000" dirty="0"/>
              <a:t>considera que el tratamiento con </a:t>
            </a:r>
            <a:r>
              <a:rPr lang="es-MX" sz="2000" b="1" dirty="0"/>
              <a:t>vaporización láser </a:t>
            </a:r>
            <a:r>
              <a:rPr lang="es-MX" sz="2000" dirty="0"/>
              <a:t>es el método más efectivo en la paciente con condiloma acuminado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423365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0708" y="383263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MANEJO DE CONDILOMAS DURANTE EL EMBARAZO Y SU TASA DE ÉXITO EN GENERAL 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24750" t="30069" r="28635" b="19141"/>
          <a:stretch/>
        </p:blipFill>
        <p:spPr bwMode="auto">
          <a:xfrm>
            <a:off x="470313" y="1792587"/>
            <a:ext cx="9941171" cy="50654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520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3" y="247461"/>
            <a:ext cx="9272424" cy="1320800"/>
          </a:xfrm>
        </p:spPr>
        <p:txBody>
          <a:bodyPr/>
          <a:lstStyle/>
          <a:p>
            <a:r>
              <a:rPr lang="es-MX" dirty="0"/>
              <a:t>PRESENCIA DE VPH EN EL LIQUIDO AMNIOTICO, CERVIX Y PLACENTA 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810694"/>
            <a:ext cx="9489709" cy="4861710"/>
          </a:xfrm>
        </p:spPr>
        <p:txBody>
          <a:bodyPr>
            <a:normAutofit/>
          </a:bodyPr>
          <a:lstStyle/>
          <a:p>
            <a:r>
              <a:rPr lang="es-MX" sz="2400" dirty="0" smtClean="0"/>
              <a:t>Una </a:t>
            </a:r>
            <a:r>
              <a:rPr lang="es-MX" sz="2400" dirty="0"/>
              <a:t>mujer embarazada que tiene lesiones cervicales por VPH confirmadas por histología tiene mayor probabilidad de transmitir el virus al feto</a:t>
            </a:r>
            <a:r>
              <a:rPr lang="es-MX" sz="2400" dirty="0" smtClean="0"/>
              <a:t>.</a:t>
            </a:r>
          </a:p>
          <a:p>
            <a:r>
              <a:rPr lang="es-MX" sz="2400" dirty="0" smtClean="0"/>
              <a:t>El </a:t>
            </a:r>
            <a:r>
              <a:rPr lang="es-MX" sz="2400" dirty="0"/>
              <a:t>virus tiene la capacidad de cruzar eventualmente la barrera </a:t>
            </a:r>
            <a:r>
              <a:rPr lang="es-MX" sz="2400" dirty="0" smtClean="0"/>
              <a:t>placentaria.</a:t>
            </a:r>
          </a:p>
          <a:p>
            <a:r>
              <a:rPr lang="es-MX" sz="2400" b="1" dirty="0" smtClean="0"/>
              <a:t>El porcentaje  </a:t>
            </a:r>
            <a:r>
              <a:rPr lang="es-MX" sz="2400" b="1" dirty="0"/>
              <a:t>de transmisión a los neonatos que nacen por cesárea, es menor que por nacimiento vaginal</a:t>
            </a:r>
            <a:r>
              <a:rPr lang="es-MX" sz="2400" dirty="0"/>
              <a:t>. Sin embargo no se ha comprobado que la cesárea  previene la infección por VPH al feto, debido a que existe la posibilidad de transmisión in útero</a:t>
            </a:r>
            <a:r>
              <a:rPr lang="es-MX" dirty="0" smtClean="0"/>
              <a:t>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8507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3" y="374210"/>
            <a:ext cx="8596668" cy="1320800"/>
          </a:xfrm>
        </p:spPr>
        <p:txBody>
          <a:bodyPr/>
          <a:lstStyle/>
          <a:p>
            <a:r>
              <a:rPr lang="es-CO" dirty="0"/>
              <a:t>PAPILOMATOSIS RECURRENTE DEL TRACTO RESPIRATORIO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774479"/>
            <a:ext cx="9462548" cy="4879818"/>
          </a:xfrm>
        </p:spPr>
        <p:txBody>
          <a:bodyPr>
            <a:normAutofit/>
          </a:bodyPr>
          <a:lstStyle/>
          <a:p>
            <a:r>
              <a:rPr lang="es-MX" sz="2400" dirty="0"/>
              <a:t>P</a:t>
            </a:r>
            <a:r>
              <a:rPr lang="es-MX" sz="2400" dirty="0" smtClean="0"/>
              <a:t>revalencia </a:t>
            </a:r>
            <a:r>
              <a:rPr lang="es-MX" sz="2400" dirty="0"/>
              <a:t>de </a:t>
            </a:r>
            <a:r>
              <a:rPr lang="es-MX" sz="2400" dirty="0" err="1"/>
              <a:t>papilomatosis</a:t>
            </a:r>
            <a:r>
              <a:rPr lang="es-MX" sz="2400" dirty="0"/>
              <a:t> respiratoria recurrente de 4.3 por 100,000 niños y 1.8 por </a:t>
            </a:r>
            <a:r>
              <a:rPr lang="es-MX" sz="2400" dirty="0" smtClean="0"/>
              <a:t>100,000 </a:t>
            </a:r>
            <a:r>
              <a:rPr lang="es-MX" sz="2400" dirty="0"/>
              <a:t>adultos en los Estados </a:t>
            </a:r>
            <a:r>
              <a:rPr lang="es-MX" sz="2400" dirty="0" smtClean="0"/>
              <a:t>Unidos.</a:t>
            </a:r>
          </a:p>
          <a:p>
            <a:r>
              <a:rPr lang="es-CO" sz="2400" b="1" dirty="0"/>
              <a:t>Factores de riesgo para </a:t>
            </a:r>
            <a:r>
              <a:rPr lang="es-CO" sz="2400" b="1" dirty="0" err="1"/>
              <a:t>papilomatosis</a:t>
            </a:r>
            <a:r>
              <a:rPr lang="es-CO" sz="2400" b="1" dirty="0"/>
              <a:t> </a:t>
            </a:r>
            <a:r>
              <a:rPr lang="es-CO" sz="2400" b="1" dirty="0" smtClean="0"/>
              <a:t>laríngea</a:t>
            </a:r>
            <a:r>
              <a:rPr lang="es-MX" sz="2400" b="1" dirty="0" smtClean="0"/>
              <a:t>: </a:t>
            </a:r>
            <a:r>
              <a:rPr lang="es-MX" sz="2400" b="1" dirty="0"/>
              <a:t>niños del primer nacimiento, nacimientos vaginales y nacimientos de madres </a:t>
            </a:r>
            <a:r>
              <a:rPr lang="es-MX" sz="2400" b="1" dirty="0" smtClean="0"/>
              <a:t>adolescentes</a:t>
            </a:r>
            <a:r>
              <a:rPr lang="es-CO" sz="2400" b="1" dirty="0" smtClean="0"/>
              <a:t>.</a:t>
            </a:r>
          </a:p>
          <a:p>
            <a:r>
              <a:rPr lang="es-MX" sz="2400" dirty="0" smtClean="0"/>
              <a:t>El </a:t>
            </a:r>
            <a:r>
              <a:rPr lang="es-MX" sz="2400" dirty="0"/>
              <a:t>porcentaje de la infección clínica de la mujer embarazada en los Estados Unidos se estima </a:t>
            </a:r>
            <a:r>
              <a:rPr lang="es-MX" sz="2400" b="1" dirty="0"/>
              <a:t>entre el 1.5% y el 5%, sin embargo solo 1 en 400 niños quienes nacieron de madres quienes tuvieron condilomas activos, contraen la </a:t>
            </a:r>
            <a:r>
              <a:rPr lang="es-MX" sz="2400" b="1" dirty="0" smtClean="0"/>
              <a:t>RRP.</a:t>
            </a:r>
          </a:p>
          <a:p>
            <a:r>
              <a:rPr lang="es-MX" sz="2400" b="1" dirty="0" smtClean="0"/>
              <a:t>En </a:t>
            </a:r>
            <a:r>
              <a:rPr lang="es-MX" sz="2400" b="1" dirty="0"/>
              <a:t>series distintas del 50 al 70% de los pacientes quienes tienen RRP en su forma juvenil nacieron de madres quienes habían tenido verrugas genitales durante el embarazo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241088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PAPILOMATOSIS RECURRENTE DEL TRACTO RESPIRATORIO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163778"/>
            <a:ext cx="5279846" cy="4694222"/>
          </a:xfrm>
        </p:spPr>
        <p:txBody>
          <a:bodyPr>
            <a:normAutofit/>
          </a:bodyPr>
          <a:lstStyle/>
          <a:p>
            <a:r>
              <a:rPr lang="es-MX" sz="2400" dirty="0" smtClean="0"/>
              <a:t>En </a:t>
            </a:r>
            <a:r>
              <a:rPr lang="es-MX" sz="2400" dirty="0"/>
              <a:t>el año 1995 </a:t>
            </a:r>
            <a:r>
              <a:rPr lang="es-MX" sz="2400" dirty="0" err="1"/>
              <a:t>The</a:t>
            </a:r>
            <a:r>
              <a:rPr lang="es-MX" sz="2400" dirty="0"/>
              <a:t> </a:t>
            </a:r>
            <a:r>
              <a:rPr lang="es-MX" sz="2400" dirty="0" err="1"/>
              <a:t>Task</a:t>
            </a:r>
            <a:r>
              <a:rPr lang="es-MX" sz="2400" dirty="0"/>
              <a:t> </a:t>
            </a:r>
            <a:r>
              <a:rPr lang="es-MX" sz="2400" dirty="0" err="1"/>
              <a:t>Force</a:t>
            </a:r>
            <a:r>
              <a:rPr lang="es-MX" sz="2400" dirty="0"/>
              <a:t> estimó un costo quirúrgico anual en los </a:t>
            </a:r>
            <a:r>
              <a:rPr lang="es-MX" sz="2400" b="1" dirty="0"/>
              <a:t>procedimientos de RRP de más de 150 millones de dólares </a:t>
            </a:r>
            <a:r>
              <a:rPr lang="es-MX" sz="2400" dirty="0"/>
              <a:t>en los Estados Unidos de Norteamérica. </a:t>
            </a:r>
            <a:endParaRPr lang="es-MX" sz="2400" dirty="0" smtClean="0"/>
          </a:p>
          <a:p>
            <a:r>
              <a:rPr lang="es-MX" sz="2400" dirty="0" smtClean="0"/>
              <a:t>Los </a:t>
            </a:r>
            <a:r>
              <a:rPr lang="es-MX" sz="2400" dirty="0"/>
              <a:t>investigadores especulan sobre el </a:t>
            </a:r>
            <a:r>
              <a:rPr lang="es-MX" sz="2400" b="1" dirty="0"/>
              <a:t>costo-beneficio de ofrecer a las mujeres que tienen condilomas una cesárea electiva </a:t>
            </a:r>
            <a:r>
              <a:rPr lang="es-MX" sz="2400" dirty="0"/>
              <a:t>en un esfuerzo por disminuir los nuevos casos de la RRP</a:t>
            </a:r>
            <a:r>
              <a:rPr lang="es-MX" sz="2400" dirty="0" smtClean="0"/>
              <a:t>.</a:t>
            </a:r>
          </a:p>
        </p:txBody>
      </p:sp>
      <p:pic>
        <p:nvPicPr>
          <p:cNvPr id="1026" name="Picture 2" descr="Resultado de imagen para papilomatosis laring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2295524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9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3" y="310835"/>
            <a:ext cx="8596668" cy="1320800"/>
          </a:xfrm>
        </p:spPr>
        <p:txBody>
          <a:bodyPr/>
          <a:lstStyle/>
          <a:p>
            <a:pPr algn="ctr"/>
            <a:r>
              <a:rPr lang="es-CO" sz="4400" dirty="0" smtClean="0"/>
              <a:t>DISCUSIÓN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262959"/>
            <a:ext cx="9335799" cy="5595041"/>
          </a:xfrm>
        </p:spPr>
        <p:txBody>
          <a:bodyPr>
            <a:normAutofit lnSpcReduction="10000"/>
          </a:bodyPr>
          <a:lstStyle/>
          <a:p>
            <a:r>
              <a:rPr lang="es-MX" sz="2000" dirty="0"/>
              <a:t>Los estudios difieren en </a:t>
            </a:r>
            <a:r>
              <a:rPr lang="es-MX" sz="2000" dirty="0" smtClean="0"/>
              <a:t> sus </a:t>
            </a:r>
            <a:r>
              <a:rPr lang="es-MX" sz="2000" dirty="0"/>
              <a:t>hallazgos sobre las tasas de transmisión </a:t>
            </a:r>
            <a:r>
              <a:rPr lang="es-MX" sz="2000" dirty="0" smtClean="0"/>
              <a:t> neonatal </a:t>
            </a:r>
            <a:r>
              <a:rPr lang="es-MX" sz="2000" dirty="0"/>
              <a:t>por vía vertical, encontrándose en </a:t>
            </a:r>
            <a:r>
              <a:rPr lang="es-MX" sz="2000" dirty="0" smtClean="0"/>
              <a:t> algunos </a:t>
            </a:r>
            <a:r>
              <a:rPr lang="es-MX" sz="2000" dirty="0"/>
              <a:t>de ellos</a:t>
            </a:r>
            <a:r>
              <a:rPr lang="es-MX" sz="2000" b="1" dirty="0"/>
              <a:t> tasas de transmisión más </a:t>
            </a:r>
            <a:r>
              <a:rPr lang="es-MX" sz="2000" b="1" dirty="0" smtClean="0"/>
              <a:t> alta </a:t>
            </a:r>
            <a:r>
              <a:rPr lang="es-MX" sz="2000" b="1" dirty="0"/>
              <a:t>después del parto vaginal frente a </a:t>
            </a:r>
            <a:r>
              <a:rPr lang="es-MX" sz="2000" b="1" dirty="0" smtClean="0"/>
              <a:t>cesáreas</a:t>
            </a:r>
            <a:r>
              <a:rPr lang="es-MX" sz="2000" dirty="0"/>
              <a:t>, aunque esta afirmación no está </a:t>
            </a:r>
            <a:r>
              <a:rPr lang="es-MX" sz="2000" dirty="0" smtClean="0"/>
              <a:t>clara. </a:t>
            </a:r>
          </a:p>
          <a:p>
            <a:r>
              <a:rPr lang="es-MX" sz="2000" dirty="0" smtClean="0"/>
              <a:t>Una revisión </a:t>
            </a:r>
            <a:r>
              <a:rPr lang="es-MX" sz="2000" dirty="0"/>
              <a:t>sistemática donde se analizó la calidad </a:t>
            </a:r>
            <a:r>
              <a:rPr lang="es-MX" sz="2000" dirty="0" smtClean="0"/>
              <a:t>metodológica </a:t>
            </a:r>
            <a:r>
              <a:rPr lang="es-MX" sz="2000" dirty="0"/>
              <a:t>de un total de 9 estudios que </a:t>
            </a:r>
            <a:r>
              <a:rPr lang="es-MX" sz="2000" dirty="0" smtClean="0"/>
              <a:t>estudiaron </a:t>
            </a:r>
            <a:r>
              <a:rPr lang="es-MX" sz="2000" dirty="0"/>
              <a:t>la transmisión del virus según </a:t>
            </a:r>
            <a:r>
              <a:rPr lang="es-MX" sz="2000" dirty="0" smtClean="0"/>
              <a:t>vía </a:t>
            </a:r>
            <a:r>
              <a:rPr lang="es-MX" sz="2000" dirty="0"/>
              <a:t>de parto, concluye que al tratarse de </a:t>
            </a:r>
            <a:r>
              <a:rPr lang="es-MX" sz="2000" dirty="0" smtClean="0"/>
              <a:t>estudios </a:t>
            </a:r>
            <a:r>
              <a:rPr lang="es-MX" sz="2000" dirty="0"/>
              <a:t>descriptivos y no estudios </a:t>
            </a:r>
            <a:r>
              <a:rPr lang="es-MX" sz="2000" dirty="0" smtClean="0"/>
              <a:t>controlados</a:t>
            </a:r>
            <a:r>
              <a:rPr lang="es-MX" sz="2000" dirty="0"/>
              <a:t>, </a:t>
            </a:r>
            <a:r>
              <a:rPr lang="es-MX" sz="2000" b="1" dirty="0"/>
              <a:t>no puede concluirse que el </a:t>
            </a:r>
            <a:r>
              <a:rPr lang="es-MX" sz="2000" b="1" dirty="0" smtClean="0"/>
              <a:t>nacimiento </a:t>
            </a:r>
            <a:r>
              <a:rPr lang="es-MX" sz="2000" b="1" dirty="0"/>
              <a:t>por cesárea disminuya el riesgo de </a:t>
            </a:r>
            <a:r>
              <a:rPr lang="es-MX" sz="2000" b="1" dirty="0" smtClean="0"/>
              <a:t>transmisión.</a:t>
            </a:r>
          </a:p>
          <a:p>
            <a:r>
              <a:rPr lang="es-MX" sz="2000" dirty="0"/>
              <a:t>N</a:t>
            </a:r>
            <a:r>
              <a:rPr lang="es-MX" sz="2000" dirty="0" smtClean="0"/>
              <a:t>ingún </a:t>
            </a:r>
            <a:r>
              <a:rPr lang="es-MX" sz="2000" dirty="0"/>
              <a:t>estudio controlado </a:t>
            </a:r>
            <a:r>
              <a:rPr lang="es-MX" sz="2000" dirty="0" smtClean="0"/>
              <a:t>ha </a:t>
            </a:r>
            <a:r>
              <a:rPr lang="es-MX" sz="2000" dirty="0"/>
              <a:t>demostrado que el parto por cesárea </a:t>
            </a:r>
            <a:r>
              <a:rPr lang="es-MX" sz="2000" dirty="0" smtClean="0"/>
              <a:t>pueda </a:t>
            </a:r>
            <a:r>
              <a:rPr lang="es-MX" sz="2000" dirty="0"/>
              <a:t>prevenir la trasmisión de los </a:t>
            </a:r>
            <a:r>
              <a:rPr lang="es-MX" sz="2000" dirty="0" smtClean="0"/>
              <a:t>subtipos </a:t>
            </a:r>
            <a:r>
              <a:rPr lang="es-MX" sz="2000" dirty="0"/>
              <a:t>6 y 11 de VPH; </a:t>
            </a:r>
            <a:r>
              <a:rPr lang="es-MX" sz="2000" b="1" dirty="0"/>
              <a:t>por tanto no está </a:t>
            </a:r>
            <a:r>
              <a:rPr lang="es-MX" sz="2000" b="1" dirty="0" smtClean="0"/>
              <a:t>indicado </a:t>
            </a:r>
            <a:r>
              <a:rPr lang="es-MX" sz="2000" b="1" dirty="0"/>
              <a:t>un parto por cesárea solamente para </a:t>
            </a:r>
            <a:r>
              <a:rPr lang="es-MX" sz="2000" b="1" dirty="0" smtClean="0"/>
              <a:t>prevenir </a:t>
            </a:r>
            <a:r>
              <a:rPr lang="es-MX" sz="2000" b="1" dirty="0"/>
              <a:t>la transmisión de la infección del </a:t>
            </a:r>
            <a:r>
              <a:rPr lang="es-MX" sz="2000" b="1" dirty="0" smtClean="0"/>
              <a:t>HPV</a:t>
            </a:r>
            <a:r>
              <a:rPr lang="es-MX" sz="2000" b="1" dirty="0"/>
              <a:t>. </a:t>
            </a:r>
          </a:p>
          <a:p>
            <a:r>
              <a:rPr lang="es-MX" sz="2000" b="1" dirty="0" smtClean="0"/>
              <a:t>La </a:t>
            </a:r>
            <a:r>
              <a:rPr lang="es-MX" sz="2000" b="1" dirty="0"/>
              <a:t>cesárea quedaría relegada a los </a:t>
            </a:r>
            <a:r>
              <a:rPr lang="es-MX" sz="2000" b="1" dirty="0" smtClean="0"/>
              <a:t>casos </a:t>
            </a:r>
            <a:r>
              <a:rPr lang="es-MX" sz="2000" b="1" dirty="0"/>
              <a:t>de </a:t>
            </a:r>
            <a:r>
              <a:rPr lang="es-MX" sz="2000" b="1" dirty="0" err="1"/>
              <a:t>condilomatosis</a:t>
            </a:r>
            <a:r>
              <a:rPr lang="es-MX" sz="2000" b="1" dirty="0"/>
              <a:t> florida que obstruya </a:t>
            </a:r>
            <a:r>
              <a:rPr lang="es-MX" sz="2000" b="1" dirty="0" smtClean="0"/>
              <a:t>el </a:t>
            </a:r>
            <a:r>
              <a:rPr lang="es-MX" sz="2000" b="1" dirty="0"/>
              <a:t>canal del </a:t>
            </a:r>
            <a:r>
              <a:rPr lang="es-MX" sz="2000" b="1" dirty="0" smtClean="0"/>
              <a:t>parto. Además</a:t>
            </a:r>
            <a:r>
              <a:rPr lang="es-MX" sz="2000" b="1" dirty="0"/>
              <a:t>, tampoco la </a:t>
            </a:r>
            <a:r>
              <a:rPr lang="es-MX" sz="2000" b="1" dirty="0" smtClean="0"/>
              <a:t>realización </a:t>
            </a:r>
            <a:r>
              <a:rPr lang="es-MX" sz="2000" b="1" dirty="0"/>
              <a:t>de la cesárea estaría indicada </a:t>
            </a:r>
            <a:r>
              <a:rPr lang="es-MX" sz="2000" b="1" dirty="0" smtClean="0"/>
              <a:t>para </a:t>
            </a:r>
            <a:r>
              <a:rPr lang="es-MX" sz="2000" b="1" dirty="0"/>
              <a:t>la prevención de </a:t>
            </a:r>
            <a:r>
              <a:rPr lang="es-MX" sz="2000" b="1" dirty="0" err="1"/>
              <a:t>papilomatosis</a:t>
            </a:r>
            <a:r>
              <a:rPr lang="es-MX" sz="2000" b="1" dirty="0"/>
              <a:t> </a:t>
            </a:r>
            <a:r>
              <a:rPr lang="es-MX" sz="2000" b="1" dirty="0" smtClean="0"/>
              <a:t>laríngea </a:t>
            </a:r>
            <a:r>
              <a:rPr lang="es-MX" sz="2000" b="1" dirty="0"/>
              <a:t>en el neonato, ya que esta patología es </a:t>
            </a:r>
            <a:r>
              <a:rPr lang="es-MX" sz="2000" b="1" dirty="0" smtClean="0"/>
              <a:t>muy </a:t>
            </a:r>
            <a:r>
              <a:rPr lang="es-MX" sz="2000" b="1" dirty="0"/>
              <a:t>infrecuente</a:t>
            </a:r>
            <a:r>
              <a:rPr lang="es-MX" sz="2000" b="1" dirty="0" smtClean="0"/>
              <a:t>.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7967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4800" b="1" dirty="0" smtClean="0"/>
              <a:t>CONCLUCIONES</a:t>
            </a:r>
            <a:endParaRPr lang="es-CO" sz="48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r="3314" b="2894"/>
          <a:stretch/>
        </p:blipFill>
        <p:spPr>
          <a:xfrm>
            <a:off x="10413656" y="251969"/>
            <a:ext cx="1538292" cy="147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5852" y="1481579"/>
            <a:ext cx="9462547" cy="4964488"/>
          </a:xfrm>
        </p:spPr>
        <p:txBody>
          <a:bodyPr>
            <a:normAutofit/>
          </a:bodyPr>
          <a:lstStyle/>
          <a:p>
            <a:r>
              <a:rPr lang="es-MX" sz="2600" b="1" dirty="0"/>
              <a:t>Debido al riesgo de </a:t>
            </a:r>
            <a:r>
              <a:rPr lang="es-MX" sz="2600" b="1" dirty="0" err="1"/>
              <a:t>papilomatosis</a:t>
            </a:r>
            <a:r>
              <a:rPr lang="es-MX" sz="2600" b="1" dirty="0"/>
              <a:t> recurrente del tracto respiratorio en el neonato y al mal pronóstico del mismo,  la operación cesárea está </a:t>
            </a:r>
            <a:r>
              <a:rPr lang="es-MX" sz="2600" b="1" dirty="0" smtClean="0"/>
              <a:t>justificada</a:t>
            </a:r>
            <a:r>
              <a:rPr lang="es-MX" sz="2600" b="1" dirty="0"/>
              <a:t> </a:t>
            </a:r>
            <a:r>
              <a:rPr lang="es-MX" sz="2600" b="1" dirty="0" smtClean="0"/>
              <a:t>(EVIDENCIA DEBIL) como </a:t>
            </a:r>
            <a:r>
              <a:rPr lang="es-MX" sz="2600" b="1" dirty="0"/>
              <a:t>una indicación en las pacientes que cursan con condilomas acuminados en el tracto genital</a:t>
            </a:r>
            <a:r>
              <a:rPr lang="es-MX" sz="2600" b="1" dirty="0" smtClean="0"/>
              <a:t>.</a:t>
            </a:r>
          </a:p>
          <a:p>
            <a:r>
              <a:rPr lang="es-MX" sz="2600" dirty="0" smtClean="0"/>
              <a:t>La vacuna tetravalente esta incluida en el plan ampliado de inmunizaciones en niñas 9-17 años. </a:t>
            </a:r>
          </a:p>
          <a:p>
            <a:r>
              <a:rPr lang="es-MX" sz="2600" dirty="0" smtClean="0"/>
              <a:t>El embarazo no favorece la progresión del cáncer de cérvix.</a:t>
            </a:r>
          </a:p>
          <a:p>
            <a:r>
              <a:rPr lang="es-MX" sz="2600" dirty="0" smtClean="0"/>
              <a:t>En el embarazo aumentan las citologías con falsos positivos y la regresión de estas es mayor en el posparto.</a:t>
            </a:r>
          </a:p>
          <a:p>
            <a:r>
              <a:rPr lang="es-MX" sz="2600" dirty="0" smtClean="0"/>
              <a:t>La citología se puede realizar en el primer control prenatal.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5455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5"/>
            <a:ext cx="12192000" cy="683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206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6818</TotalTime>
  <Words>2459</Words>
  <Application>Microsoft Office PowerPoint</Application>
  <PresentationFormat>Panorámica</PresentationFormat>
  <Paragraphs>151</Paragraphs>
  <Slides>38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7" baseType="lpstr">
      <vt:lpstr>Arial</vt:lpstr>
      <vt:lpstr>Calibri</vt:lpstr>
      <vt:lpstr>Courier New</vt:lpstr>
      <vt:lpstr>Helmet</vt:lpstr>
      <vt:lpstr>Times New Roman</vt:lpstr>
      <vt:lpstr>Trebuchet MS</vt:lpstr>
      <vt:lpstr>Wingdings</vt:lpstr>
      <vt:lpstr>Wingdings 3</vt:lpstr>
      <vt:lpstr>Faceta</vt:lpstr>
      <vt:lpstr>Presentación de PowerPoint</vt:lpstr>
      <vt:lpstr>VIRUS DEL PAPILOMA Y EMBARAZO: CUAL ES LA VIA DEL PARTO?</vt:lpstr>
      <vt:lpstr>Presentación de PowerPoint</vt:lpstr>
      <vt:lpstr> </vt:lpstr>
      <vt:lpstr>TAMIZAJE</vt:lpstr>
      <vt:lpstr>Tamizaje, nos preguntamos…</vt:lpstr>
      <vt:lpstr>PRUEBAS DE TAMIZAJE</vt:lpstr>
      <vt:lpstr>Presentación de PowerPoint</vt:lpstr>
      <vt:lpstr>PROCEDIMIENTOS DE TAMIZACIÓN DE CA CUELLO UTERINO</vt:lpstr>
      <vt:lpstr>Presentación de PowerPoint</vt:lpstr>
      <vt:lpstr>Presentación de PowerPoint</vt:lpstr>
      <vt:lpstr>RESULTADOS DE LOS ESTUDIOS DE LA VACUNA</vt:lpstr>
      <vt:lpstr>Presentación de PowerPoint</vt:lpstr>
      <vt:lpstr>Presentación de PowerPoint</vt:lpstr>
      <vt:lpstr>Presentación de PowerPoint</vt:lpstr>
      <vt:lpstr>VACUNACION COLOMBIA</vt:lpstr>
      <vt:lpstr>Presentación de PowerPoint</vt:lpstr>
      <vt:lpstr>Efectos adversos y contraindicaciones</vt:lpstr>
      <vt:lpstr>Presentación de PowerPoint</vt:lpstr>
      <vt:lpstr>Presentación de PowerPoint</vt:lpstr>
      <vt:lpstr>EL EMBARAZO FAVORECE LA PROGRESION RAPIDA DEL HPV ??</vt:lpstr>
      <vt:lpstr>Presentación de PowerPoint</vt:lpstr>
      <vt:lpstr>HISTORIA NATURAL DEL VPH EN EL EMBARAZO</vt:lpstr>
      <vt:lpstr>CORRELACION COLPOSCÓPICA E HISTOLÓGICA EN PACIENTES EMBARAZADAS CON PAPANICOLAOU ANORMAL Y SU REGRESION EN EL POSTPARTO </vt:lpstr>
      <vt:lpstr>CAMBIOS FISIOLÓGICOS DEL CERVIX EN EL EMBARAZO </vt:lpstr>
      <vt:lpstr>CITOLOGIA EN EL EMBARAZO</vt:lpstr>
      <vt:lpstr>COLPOSCOPIA EN LA MUJER EMBARAZADA</vt:lpstr>
      <vt:lpstr>  MANEJO DE LA CITOLOGIA ANORMAL EN EL EMBARAZO</vt:lpstr>
      <vt:lpstr>Presentación de PowerPoint</vt:lpstr>
      <vt:lpstr>CONDILOMAS EN EL EMBARAZO </vt:lpstr>
      <vt:lpstr>MANEJO DE CONDILOMAS ACUMINADOS EN EL EMBARAZO</vt:lpstr>
      <vt:lpstr>MANEJO DE CONDILOMAS DURANTE EL EMBARAZO Y SU TASA DE ÉXITO EN GENERAL </vt:lpstr>
      <vt:lpstr>PRESENCIA DE VPH EN EL LIQUIDO AMNIOTICO, CERVIX Y PLACENTA </vt:lpstr>
      <vt:lpstr>PAPILOMATOSIS RECURRENTE DEL TRACTO RESPIRATORIO</vt:lpstr>
      <vt:lpstr>PAPILOMATOSIS RECURRENTE DEL TRACTO RESPIRATORIO</vt:lpstr>
      <vt:lpstr>DISCUSIÓN </vt:lpstr>
      <vt:lpstr>CONCLUCIONES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INDUCCIÓN INSTITUCIONAL</dc:title>
  <dc:creator>HP</dc:creator>
  <cp:lastModifiedBy>omar alfonso lopez gonzalez</cp:lastModifiedBy>
  <cp:revision>131</cp:revision>
  <dcterms:created xsi:type="dcterms:W3CDTF">2019-06-06T17:47:43Z</dcterms:created>
  <dcterms:modified xsi:type="dcterms:W3CDTF">2019-06-26T20:56:11Z</dcterms:modified>
</cp:coreProperties>
</file>